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14"/>
  </p:notesMasterIdLst>
  <p:sldIdLst>
    <p:sldId id="256" r:id="rId2"/>
    <p:sldId id="257" r:id="rId3"/>
    <p:sldId id="258" r:id="rId4"/>
    <p:sldId id="265" r:id="rId5"/>
    <p:sldId id="260" r:id="rId6"/>
    <p:sldId id="261" r:id="rId7"/>
    <p:sldId id="262" r:id="rId8"/>
    <p:sldId id="263" r:id="rId9"/>
    <p:sldId id="264" r:id="rId10"/>
    <p:sldId id="268" r:id="rId11"/>
    <p:sldId id="269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8DD388-B6CC-4366-9A10-F23CD85CD339}" v="1" dt="2025-09-15T06:24:34.5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4" d="100"/>
          <a:sy n="94" d="100"/>
        </p:scale>
        <p:origin x="90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a Zakrzewska" userId="2b167b07-752b-4460-ae79-8e69c9760933" providerId="ADAL" clId="{4404655F-8E9A-4DBC-98B6-0E4F0281BF2D}"/>
    <pc:docChg chg="modSld">
      <pc:chgData name="Anna Zakrzewska" userId="2b167b07-752b-4460-ae79-8e69c9760933" providerId="ADAL" clId="{4404655F-8E9A-4DBC-98B6-0E4F0281BF2D}" dt="2025-09-15T06:24:34.514" v="0"/>
      <pc:docMkLst>
        <pc:docMk/>
      </pc:docMkLst>
      <pc:sldChg chg="modSp">
        <pc:chgData name="Anna Zakrzewska" userId="2b167b07-752b-4460-ae79-8e69c9760933" providerId="ADAL" clId="{4404655F-8E9A-4DBC-98B6-0E4F0281BF2D}" dt="2025-09-15T06:24:34.514" v="0"/>
        <pc:sldMkLst>
          <pc:docMk/>
          <pc:sldMk cId="3469987201" sldId="262"/>
        </pc:sldMkLst>
        <pc:graphicFrameChg chg="mod">
          <ac:chgData name="Anna Zakrzewska" userId="2b167b07-752b-4460-ae79-8e69c9760933" providerId="ADAL" clId="{4404655F-8E9A-4DBC-98B6-0E4F0281BF2D}" dt="2025-09-15T06:24:34.514" v="0"/>
          <ac:graphicFrameMkLst>
            <pc:docMk/>
            <pc:sldMk cId="3469987201" sldId="262"/>
            <ac:graphicFrameMk id="5" creationId="{AC64E5C4-18BC-3728-D322-4D9955EBB202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FEB9F8-FDC0-4E83-8D32-794DF4A4E326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C0AB49-9C37-4411-A6DB-3A48E95714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863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C0AB49-9C37-4411-A6DB-3A48E95714B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10559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C0AB49-9C37-4411-A6DB-3A48E95714B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45798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C0AB49-9C37-4411-A6DB-3A48E95714B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7857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C0AB49-9C37-4411-A6DB-3A48E95714B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05013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7B6D7F-19C5-5F2D-4118-9C167A3661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598E0E7A-D48C-5CB0-F62E-53EDED7140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4BE6125E-F202-8533-ABC3-859360497F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DFF6056-3C06-B2D2-917B-42C49B4341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C0AB49-9C37-4411-A6DB-3A48E95714B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24871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1FCE7E-49E8-7AEA-C42F-F6361D662E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BAE79DCD-01EF-5A09-89CE-8E53038D02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A72C9150-E330-AA61-42BB-30E21F6630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8323FA9-98E8-FF9D-8133-DE7509D598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C0AB49-9C37-4411-A6DB-3A48E95714BC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96298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9/15/2025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9/15/2025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9/15/2025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9/15/2025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5C25F1C-59E8-4555-FD4A-A19DEAF5C8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sz="5400" dirty="0"/>
              <a:t>Strategie publikacyjne </a:t>
            </a:r>
            <a:br>
              <a:rPr lang="pl-PL" sz="5400" dirty="0"/>
            </a:br>
            <a:r>
              <a:rPr lang="pl-PL" sz="5400" dirty="0"/>
              <a:t>oraz oczekiwania wobec czasopism socjologicznych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ED76D6CD-714A-D5DA-CDA3-96DF35CAD1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1560" y="4946904"/>
            <a:ext cx="10186416" cy="1627632"/>
          </a:xfrm>
        </p:spPr>
        <p:txBody>
          <a:bodyPr>
            <a:normAutofit fontScale="47500" lnSpcReduction="20000"/>
          </a:bodyPr>
          <a:lstStyle/>
          <a:p>
            <a:pPr>
              <a:spcBef>
                <a:spcPts val="600"/>
              </a:spcBef>
            </a:pPr>
            <a:r>
              <a:rPr lang="pl-PL" sz="5800" dirty="0">
                <a:latin typeface="Amasis MT Pro" panose="02040504050005020304" pitchFamily="18" charset="-18"/>
                <a:cs typeface="Times New Roman" panose="02020603050405020304" pitchFamily="18" charset="0"/>
              </a:rPr>
              <a:t>Rafał Drozdowski</a:t>
            </a:r>
          </a:p>
          <a:p>
            <a:pPr>
              <a:spcBef>
                <a:spcPts val="600"/>
              </a:spcBef>
            </a:pPr>
            <a:r>
              <a:rPr lang="pl-PL" sz="3800" dirty="0">
                <a:latin typeface="Amasis MT Pro" panose="02040504050005020304" pitchFamily="18" charset="-18"/>
                <a:cs typeface="Times New Roman" panose="02020603050405020304" pitchFamily="18" charset="0"/>
              </a:rPr>
              <a:t>Uniwersytet im. Adama Mickiewicza w Poznaniu</a:t>
            </a:r>
          </a:p>
          <a:p>
            <a:endParaRPr lang="pl-PL" dirty="0">
              <a:latin typeface="Amasis MT Pro" panose="02040504050005020304" pitchFamily="18" charset="-18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endParaRPr lang="pl-PL" dirty="0">
              <a:latin typeface="Amasis MT Pro" panose="02040504050005020304" pitchFamily="18" charset="-18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pl-PL" sz="2900" dirty="0">
                <a:latin typeface="Amasis MT Pro" panose="02040504050005020304" pitchFamily="18" charset="-18"/>
                <a:cs typeface="Times New Roman" panose="02020603050405020304" pitchFamily="18" charset="0"/>
              </a:rPr>
              <a:t>XIX Ogólnopolski Zjazd Socjologiczny</a:t>
            </a:r>
          </a:p>
          <a:p>
            <a:pPr>
              <a:spcBef>
                <a:spcPts val="600"/>
              </a:spcBef>
            </a:pPr>
            <a:r>
              <a:rPr lang="pl-PL" sz="2900" dirty="0">
                <a:latin typeface="Amasis MT Pro" panose="02040504050005020304" pitchFamily="18" charset="-18"/>
                <a:cs typeface="Times New Roman" panose="02020603050405020304" pitchFamily="18" charset="0"/>
              </a:rPr>
              <a:t>Białystok, 16 września 2025</a:t>
            </a:r>
          </a:p>
        </p:txBody>
      </p:sp>
    </p:spTree>
    <p:extLst>
      <p:ext uri="{BB962C8B-B14F-4D97-AF65-F5344CB8AC3E}">
        <p14:creationId xmlns:p14="http://schemas.microsoft.com/office/powerpoint/2010/main" val="2802114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400EF15-5F66-7F87-B1AA-D0CEF6AC4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83652" y="600958"/>
            <a:ext cx="3493008" cy="1737360"/>
          </a:xfrm>
        </p:spPr>
        <p:txBody>
          <a:bodyPr/>
          <a:lstStyle/>
          <a:p>
            <a:br>
              <a:rPr lang="pl-PL" dirty="0"/>
            </a:br>
            <a:br>
              <a:rPr lang="pl-PL" dirty="0"/>
            </a:br>
            <a:r>
              <a:rPr lang="pl-PL" dirty="0"/>
              <a:t>„wielka piątka”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DEFF1792-043F-C660-4B69-AEF5F6F4928D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pl-PL"/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04B6A69D-10E9-FF11-22B7-A6BD174EB6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6519387"/>
              </p:ext>
            </p:extLst>
          </p:nvPr>
        </p:nvGraphicFramePr>
        <p:xfrm>
          <a:off x="886120" y="1923068"/>
          <a:ext cx="6118183" cy="1691175"/>
        </p:xfrm>
        <a:graphic>
          <a:graphicData uri="http://schemas.openxmlformats.org/drawingml/2006/table">
            <a:tbl>
              <a:tblPr firstRow="1">
                <a:tableStyleId>{21E4AEA4-8DFA-4A89-87EB-49C32662AFE0}</a:tableStyleId>
              </a:tblPr>
              <a:tblGrid>
                <a:gridCol w="2872201">
                  <a:extLst>
                    <a:ext uri="{9D8B030D-6E8A-4147-A177-3AD203B41FA5}">
                      <a16:colId xmlns:a16="http://schemas.microsoft.com/office/drawing/2014/main" val="2022025544"/>
                    </a:ext>
                  </a:extLst>
                </a:gridCol>
                <a:gridCol w="1622991">
                  <a:extLst>
                    <a:ext uri="{9D8B030D-6E8A-4147-A177-3AD203B41FA5}">
                      <a16:colId xmlns:a16="http://schemas.microsoft.com/office/drawing/2014/main" val="712442759"/>
                    </a:ext>
                  </a:extLst>
                </a:gridCol>
                <a:gridCol w="1622991">
                  <a:extLst>
                    <a:ext uri="{9D8B030D-6E8A-4147-A177-3AD203B41FA5}">
                      <a16:colId xmlns:a16="http://schemas.microsoft.com/office/drawing/2014/main" val="2337744361"/>
                    </a:ext>
                  </a:extLst>
                </a:gridCol>
              </a:tblGrid>
              <a:tr h="28143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200" dirty="0">
                          <a:effectLst/>
                          <a:latin typeface="Amasis MT Pro" panose="02040504050005020304" pitchFamily="18" charset="-18"/>
                        </a:rPr>
                        <a:t>Czasopismo</a:t>
                      </a:r>
                      <a:endParaRPr lang="pl-PL" sz="1200" dirty="0">
                        <a:effectLst/>
                        <a:latin typeface="Amasis MT Pro" panose="02040504050005020304" pitchFamily="18" charset="-18"/>
                        <a:ea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1200" dirty="0">
                          <a:effectLst/>
                          <a:latin typeface="Amasis MT Pro" panose="02040504050005020304" pitchFamily="18" charset="-18"/>
                        </a:rPr>
                        <a:t>N wskazań (suma)</a:t>
                      </a:r>
                      <a:endParaRPr lang="pl-PL" sz="1200" dirty="0">
                        <a:effectLst/>
                        <a:latin typeface="Amasis MT Pro" panose="02040504050005020304" pitchFamily="18" charset="-18"/>
                        <a:ea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1200" dirty="0">
                          <a:effectLst/>
                          <a:latin typeface="Amasis MT Pro" panose="02040504050005020304" pitchFamily="18" charset="-18"/>
                        </a:rPr>
                        <a:t>% wskazań</a:t>
                      </a:r>
                      <a:endParaRPr lang="pl-PL" sz="1200" dirty="0">
                        <a:effectLst/>
                        <a:latin typeface="Amasis MT Pro" panose="02040504050005020304" pitchFamily="18" charset="-18"/>
                        <a:ea typeface="Calibri" panose="020F0502020204030204" pitchFamily="34" charset="0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665688155"/>
                  </a:ext>
                </a:extLst>
              </a:tr>
              <a:tr h="28143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200" dirty="0">
                          <a:effectLst/>
                          <a:latin typeface="Amasis MT Pro" panose="02040504050005020304" pitchFamily="18" charset="-18"/>
                        </a:rPr>
                        <a:t>Studia Socjologiczne</a:t>
                      </a:r>
                      <a:endParaRPr lang="pl-PL" sz="1200" dirty="0">
                        <a:effectLst/>
                        <a:latin typeface="Amasis MT Pro" panose="02040504050005020304" pitchFamily="18" charset="-18"/>
                        <a:ea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1200" dirty="0">
                          <a:effectLst/>
                          <a:latin typeface="Amasis MT Pro" panose="02040504050005020304" pitchFamily="18" charset="-18"/>
                        </a:rPr>
                        <a:t>216</a:t>
                      </a:r>
                      <a:endParaRPr lang="pl-PL" sz="1200" dirty="0">
                        <a:effectLst/>
                        <a:latin typeface="Amasis MT Pro" panose="02040504050005020304" pitchFamily="18" charset="-18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1200">
                          <a:effectLst/>
                          <a:latin typeface="Amasis MT Pro" panose="02040504050005020304" pitchFamily="18" charset="-18"/>
                        </a:rPr>
                        <a:t>29%</a:t>
                      </a:r>
                      <a:endParaRPr lang="pl-PL" sz="1200">
                        <a:effectLst/>
                        <a:latin typeface="Amasis MT Pro" panose="02040504050005020304" pitchFamily="18" charset="-18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937943643"/>
                  </a:ext>
                </a:extLst>
              </a:tr>
              <a:tr h="28143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200" dirty="0">
                          <a:effectLst/>
                          <a:latin typeface="Amasis MT Pro" panose="02040504050005020304" pitchFamily="18" charset="-18"/>
                        </a:rPr>
                        <a:t>Przegląd Socjologii Jakościowej</a:t>
                      </a:r>
                      <a:endParaRPr lang="pl-PL" sz="1200" dirty="0">
                        <a:effectLst/>
                        <a:latin typeface="Amasis MT Pro" panose="02040504050005020304" pitchFamily="18" charset="-18"/>
                        <a:ea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1200" dirty="0">
                          <a:effectLst/>
                          <a:latin typeface="Amasis MT Pro" panose="02040504050005020304" pitchFamily="18" charset="-18"/>
                        </a:rPr>
                        <a:t>117</a:t>
                      </a:r>
                      <a:endParaRPr lang="pl-PL" sz="1200" dirty="0">
                        <a:effectLst/>
                        <a:latin typeface="Amasis MT Pro" panose="02040504050005020304" pitchFamily="18" charset="-18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1200">
                          <a:effectLst/>
                          <a:latin typeface="Amasis MT Pro" panose="02040504050005020304" pitchFamily="18" charset="-18"/>
                        </a:rPr>
                        <a:t>16%</a:t>
                      </a:r>
                      <a:endParaRPr lang="pl-PL" sz="1200">
                        <a:effectLst/>
                        <a:latin typeface="Amasis MT Pro" panose="02040504050005020304" pitchFamily="18" charset="-18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914388396"/>
                  </a:ext>
                </a:extLst>
              </a:tr>
              <a:tr h="28399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200" dirty="0">
                          <a:effectLst/>
                          <a:latin typeface="Amasis MT Pro" panose="02040504050005020304" pitchFamily="18" charset="-18"/>
                        </a:rPr>
                        <a:t>Kultura i Społeczeństwo</a:t>
                      </a:r>
                      <a:endParaRPr lang="pl-PL" sz="1200" dirty="0">
                        <a:effectLst/>
                        <a:latin typeface="Amasis MT Pro" panose="02040504050005020304" pitchFamily="18" charset="-18"/>
                        <a:ea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1200" dirty="0">
                          <a:effectLst/>
                          <a:latin typeface="Amasis MT Pro" panose="02040504050005020304" pitchFamily="18" charset="-18"/>
                        </a:rPr>
                        <a:t>113</a:t>
                      </a:r>
                      <a:endParaRPr lang="pl-PL" sz="1200" dirty="0">
                        <a:effectLst/>
                        <a:latin typeface="Amasis MT Pro" panose="02040504050005020304" pitchFamily="18" charset="-18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1200">
                          <a:effectLst/>
                          <a:latin typeface="Amasis MT Pro" panose="02040504050005020304" pitchFamily="18" charset="-18"/>
                        </a:rPr>
                        <a:t>15%</a:t>
                      </a:r>
                      <a:endParaRPr lang="pl-PL" sz="1200">
                        <a:effectLst/>
                        <a:latin typeface="Amasis MT Pro" panose="02040504050005020304" pitchFamily="18" charset="-18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923584632"/>
                  </a:ext>
                </a:extLst>
              </a:tr>
              <a:tr h="28143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200" dirty="0" err="1">
                          <a:effectLst/>
                          <a:latin typeface="Amasis MT Pro" panose="02040504050005020304" pitchFamily="18" charset="-18"/>
                        </a:rPr>
                        <a:t>Polish</a:t>
                      </a:r>
                      <a:r>
                        <a:rPr lang="pl-PL" sz="1200" dirty="0">
                          <a:effectLst/>
                          <a:latin typeface="Amasis MT Pro" panose="02040504050005020304" pitchFamily="18" charset="-18"/>
                        </a:rPr>
                        <a:t> </a:t>
                      </a:r>
                      <a:r>
                        <a:rPr lang="pl-PL" sz="1200" dirty="0" err="1">
                          <a:effectLst/>
                          <a:latin typeface="Amasis MT Pro" panose="02040504050005020304" pitchFamily="18" charset="-18"/>
                        </a:rPr>
                        <a:t>Sociological</a:t>
                      </a:r>
                      <a:r>
                        <a:rPr lang="pl-PL" sz="1200" dirty="0">
                          <a:effectLst/>
                          <a:latin typeface="Amasis MT Pro" panose="02040504050005020304" pitchFamily="18" charset="-18"/>
                        </a:rPr>
                        <a:t> </a:t>
                      </a:r>
                      <a:r>
                        <a:rPr lang="pl-PL" sz="1200" dirty="0" err="1">
                          <a:effectLst/>
                          <a:latin typeface="Amasis MT Pro" panose="02040504050005020304" pitchFamily="18" charset="-18"/>
                        </a:rPr>
                        <a:t>Review</a:t>
                      </a:r>
                      <a:endParaRPr lang="pl-PL" sz="1200" dirty="0">
                        <a:effectLst/>
                        <a:latin typeface="Amasis MT Pro" panose="02040504050005020304" pitchFamily="18" charset="-18"/>
                        <a:ea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1200" dirty="0">
                          <a:effectLst/>
                          <a:latin typeface="Amasis MT Pro" panose="02040504050005020304" pitchFamily="18" charset="-18"/>
                        </a:rPr>
                        <a:t>104</a:t>
                      </a:r>
                      <a:endParaRPr lang="pl-PL" sz="1200" dirty="0">
                        <a:effectLst/>
                        <a:latin typeface="Amasis MT Pro" panose="02040504050005020304" pitchFamily="18" charset="-18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1200" dirty="0">
                          <a:effectLst/>
                          <a:latin typeface="Amasis MT Pro" panose="02040504050005020304" pitchFamily="18" charset="-18"/>
                        </a:rPr>
                        <a:t>14%</a:t>
                      </a:r>
                      <a:endParaRPr lang="pl-PL" sz="1200" dirty="0">
                        <a:effectLst/>
                        <a:latin typeface="Amasis MT Pro" panose="02040504050005020304" pitchFamily="18" charset="-18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697352383"/>
                  </a:ext>
                </a:extLst>
              </a:tr>
              <a:tr h="28143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200" dirty="0">
                          <a:effectLst/>
                          <a:latin typeface="Amasis MT Pro" panose="02040504050005020304" pitchFamily="18" charset="-18"/>
                        </a:rPr>
                        <a:t>Przegląd Socjologiczny</a:t>
                      </a:r>
                      <a:endParaRPr lang="pl-PL" sz="1200" dirty="0">
                        <a:effectLst/>
                        <a:latin typeface="Amasis MT Pro" panose="02040504050005020304" pitchFamily="18" charset="-18"/>
                        <a:ea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1200">
                          <a:effectLst/>
                          <a:latin typeface="Amasis MT Pro" panose="02040504050005020304" pitchFamily="18" charset="-18"/>
                        </a:rPr>
                        <a:t>101</a:t>
                      </a:r>
                      <a:endParaRPr lang="pl-PL" sz="1200">
                        <a:effectLst/>
                        <a:latin typeface="Amasis MT Pro" panose="02040504050005020304" pitchFamily="18" charset="-18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1200" dirty="0">
                          <a:effectLst/>
                          <a:latin typeface="Amasis MT Pro" panose="02040504050005020304" pitchFamily="18" charset="-18"/>
                        </a:rPr>
                        <a:t>14%</a:t>
                      </a:r>
                      <a:endParaRPr lang="pl-PL" sz="1200" dirty="0">
                        <a:effectLst/>
                        <a:latin typeface="Amasis MT Pro" panose="02040504050005020304" pitchFamily="18" charset="-18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795332742"/>
                  </a:ext>
                </a:extLst>
              </a:tr>
            </a:tbl>
          </a:graphicData>
        </a:graphic>
      </p:graphicFrame>
      <p:sp>
        <p:nvSpPr>
          <p:cNvPr id="15" name="pole tekstowe 14">
            <a:extLst>
              <a:ext uri="{FF2B5EF4-FFF2-40B4-BE49-F238E27FC236}">
                <a16:creationId xmlns:a16="http://schemas.microsoft.com/office/drawing/2014/main" id="{5D7ED727-37E3-AC08-101D-10B4F5CC22E7}"/>
              </a:ext>
            </a:extLst>
          </p:cNvPr>
          <p:cNvSpPr txBox="1"/>
          <p:nvPr/>
        </p:nvSpPr>
        <p:spPr>
          <a:xfrm>
            <a:off x="8483652" y="2562096"/>
            <a:ext cx="3493008" cy="15542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34817">
                  <a:lumMod val="75000"/>
                </a:srgbClr>
              </a:buClr>
              <a:buSzPct val="85000"/>
              <a:buFont typeface="Wingdings" pitchFamily="2" charset="2"/>
              <a:buNone/>
              <a:tabLst/>
              <a:defRPr/>
            </a:pPr>
            <a:r>
              <a:rPr kumimoji="0" lang="pl-PL" sz="1400" b="1" i="0" u="none" strike="noStrike" kern="1200" cap="none" spc="0" normalizeH="0" baseline="0" noProof="0" dirty="0">
                <a:ln>
                  <a:noFill/>
                </a:ln>
                <a:solidFill>
                  <a:srgbClr val="D34817">
                    <a:lumMod val="75000"/>
                  </a:srgbClr>
                </a:solidFill>
                <a:effectLst/>
                <a:uLnTx/>
                <a:uFillTx/>
                <a:latin typeface="Amasis MT Pro" panose="02040504050005020304" pitchFamily="18" charset="-18"/>
                <a:ea typeface="+mn-ea"/>
                <a:cs typeface="+mn-cs"/>
              </a:rPr>
              <a:t>KOMENTARZ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34817">
                  <a:lumMod val="75000"/>
                </a:srgbClr>
              </a:buClr>
              <a:buSzPct val="85000"/>
              <a:buFont typeface="Wingdings" panose="05000000000000000000" pitchFamily="2" charset="2"/>
              <a:buChar char="§"/>
              <a:tabLst/>
              <a:defRPr/>
            </a:pP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D34817">
                    <a:lumMod val="75000"/>
                  </a:srgbClr>
                </a:solidFill>
                <a:effectLst/>
                <a:uLnTx/>
                <a:uFillTx/>
                <a:latin typeface="Amasis MT Pro" panose="02040504050005020304" pitchFamily="18" charset="-18"/>
                <a:ea typeface="+mn-ea"/>
                <a:cs typeface="+mn-cs"/>
              </a:rPr>
              <a:t>Pozostałe tytuły miały 10 wskazań </a:t>
            </a:r>
            <a:b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D34817">
                    <a:lumMod val="75000"/>
                  </a:srgbClr>
                </a:solidFill>
                <a:effectLst/>
                <a:uLnTx/>
                <a:uFillTx/>
                <a:latin typeface="Amasis MT Pro" panose="02040504050005020304" pitchFamily="18" charset="-18"/>
                <a:ea typeface="+mn-ea"/>
                <a:cs typeface="+mn-cs"/>
              </a:rPr>
            </a:b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D34817">
                    <a:lumMod val="75000"/>
                  </a:srgbClr>
                </a:solidFill>
                <a:effectLst/>
                <a:uLnTx/>
                <a:uFillTx/>
                <a:latin typeface="Amasis MT Pro" panose="02040504050005020304" pitchFamily="18" charset="-18"/>
                <a:ea typeface="+mn-ea"/>
                <a:cs typeface="+mn-cs"/>
              </a:rPr>
              <a:t>i mniej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34817">
                  <a:lumMod val="75000"/>
                </a:srgbClr>
              </a:buClr>
              <a:buSzPct val="85000"/>
              <a:tabLst/>
              <a:defRPr/>
            </a:pPr>
            <a:endParaRPr lang="pl-PL" sz="1400" dirty="0">
              <a:solidFill>
                <a:srgbClr val="D34817">
                  <a:lumMod val="75000"/>
                </a:srgbClr>
              </a:solidFill>
              <a:latin typeface="Amasis MT Pro" panose="02040504050005020304" pitchFamily="18" charset="-18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34817">
                  <a:lumMod val="75000"/>
                </a:srgbClr>
              </a:buClr>
              <a:buSzPct val="85000"/>
              <a:buFont typeface="Wingdings" panose="05000000000000000000" pitchFamily="2" charset="2"/>
              <a:buChar char="§"/>
              <a:tabLst/>
              <a:defRPr/>
            </a:pPr>
            <a:endParaRPr kumimoji="0" lang="pl-PL" sz="1400" b="0" i="0" u="none" strike="noStrike" kern="1200" cap="none" spc="0" normalizeH="0" baseline="0" noProof="0" dirty="0">
              <a:ln>
                <a:noFill/>
              </a:ln>
              <a:solidFill>
                <a:srgbClr val="D34817">
                  <a:lumMod val="75000"/>
                </a:srgbClr>
              </a:solidFill>
              <a:effectLst/>
              <a:uLnTx/>
              <a:uFillTx/>
              <a:latin typeface="Amasis MT Pro" panose="02040504050005020304" pitchFamily="18" charset="-18"/>
              <a:ea typeface="+mn-ea"/>
              <a:cs typeface="+mn-cs"/>
            </a:endParaRP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E78FA2EF-44D9-0223-B38E-C81F4E37033E}"/>
              </a:ext>
            </a:extLst>
          </p:cNvPr>
          <p:cNvSpPr txBox="1"/>
          <p:nvPr/>
        </p:nvSpPr>
        <p:spPr>
          <a:xfrm>
            <a:off x="3868420" y="6494195"/>
            <a:ext cx="443532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34817">
                  <a:lumMod val="75000"/>
                </a:srgbClr>
              </a:buClr>
              <a:buSzPct val="85000"/>
              <a:tabLst/>
              <a:defRPr/>
            </a:pPr>
            <a:r>
              <a:rPr lang="pl-PL" sz="1100" dirty="0">
                <a:solidFill>
                  <a:srgbClr val="D34817">
                    <a:lumMod val="75000"/>
                  </a:srgbClr>
                </a:solidFill>
                <a:latin typeface="Amasis MT Pro" panose="02040504050005020304" pitchFamily="18" charset="-18"/>
              </a:rPr>
              <a:t>[% wskazań bez braków odpowiedzi i „trudno powiedzieć/ nie wiem”]</a:t>
            </a:r>
            <a:endParaRPr kumimoji="0" lang="pl-PL" sz="1100" b="0" i="0" u="none" strike="noStrike" kern="1200" cap="none" spc="0" normalizeH="0" baseline="0" noProof="0" dirty="0">
              <a:ln>
                <a:noFill/>
              </a:ln>
              <a:solidFill>
                <a:srgbClr val="D34817">
                  <a:lumMod val="75000"/>
                </a:srgbClr>
              </a:solidFill>
              <a:effectLst/>
              <a:uLnTx/>
              <a:uFillTx/>
              <a:latin typeface="Amasis MT Pro" panose="02040504050005020304" pitchFamily="18" charset="-18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77958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FBBF672-B802-3F8C-D1B7-42281331B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Publikowanie w polskich czasopismach socjologicznych...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01DA165-EEB5-D08E-C801-F6595FC0D3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Co przemawia za?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58AB03C8-4060-251D-BE93-03ADB6D707D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 dirty="0">
                <a:latin typeface="Amasis MT Pro" panose="02040504050005020304" pitchFamily="18" charset="-18"/>
              </a:rPr>
              <a:t>Potrzeba dotarcia do szerszego grona odbiorców (również spoza społeczności akademickiej)</a:t>
            </a:r>
          </a:p>
          <a:p>
            <a:r>
              <a:rPr lang="pl-PL" dirty="0">
                <a:latin typeface="Amasis MT Pro" panose="02040504050005020304" pitchFamily="18" charset="-18"/>
              </a:rPr>
              <a:t>Zajmujemy się problematyką, która ma lokalną specyfikę, trudno o zainteresowanie nią poza Polską </a:t>
            </a:r>
          </a:p>
          <a:p>
            <a:r>
              <a:rPr lang="pl-PL" dirty="0">
                <a:latin typeface="Amasis MT Pro" panose="02040504050005020304" pitchFamily="18" charset="-18"/>
              </a:rPr>
              <a:t>Potrzeby/ przydatność dydaktyczna</a:t>
            </a:r>
          </a:p>
          <a:p>
            <a:r>
              <a:rPr lang="pl-PL" dirty="0">
                <a:latin typeface="Amasis MT Pro" panose="02040504050005020304" pitchFamily="18" charset="-18"/>
              </a:rPr>
              <a:t>Otwarty dostęp</a:t>
            </a:r>
          </a:p>
          <a:p>
            <a:r>
              <a:rPr lang="pl-PL" dirty="0">
                <a:latin typeface="Amasis MT Pro" panose="02040504050005020304" pitchFamily="18" charset="-18"/>
              </a:rPr>
              <a:t>Bezpłatność publikacji</a:t>
            </a:r>
          </a:p>
          <a:p>
            <a:r>
              <a:rPr lang="pl-PL" dirty="0">
                <a:latin typeface="Amasis MT Pro" panose="02040504050005020304" pitchFamily="18" charset="-18"/>
              </a:rPr>
              <a:t>Publikując w polskich czasopismach budujemy silną socjologię polską</a:t>
            </a:r>
          </a:p>
          <a:p>
            <a:r>
              <a:rPr lang="pl-PL" dirty="0">
                <a:latin typeface="Amasis MT Pro" panose="02040504050005020304" pitchFamily="18" charset="-18"/>
              </a:rPr>
              <a:t>Dzięki publikacjom w polskich czasopismach trwa dialog wewnątrzśrodowiskowy 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EB63292B-EE1E-AFFE-5349-A720AB9A66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l-PL" dirty="0"/>
              <a:t>Co przemawia przeciwko?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B33D1C27-C61B-1B7C-537E-7A044885DD30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 dirty="0">
                <a:latin typeface="Amasis MT Pro" panose="02040504050005020304" pitchFamily="18" charset="-18"/>
              </a:rPr>
              <a:t>Długi okres oczekiwania na recenzje/ długi okres wydawniczy</a:t>
            </a:r>
          </a:p>
          <a:p>
            <a:r>
              <a:rPr lang="pl-PL" dirty="0">
                <a:latin typeface="Amasis MT Pro" panose="02040504050005020304" pitchFamily="18" charset="-18"/>
              </a:rPr>
              <a:t>Jedynie lokalna widzialność</a:t>
            </a:r>
          </a:p>
          <a:p>
            <a:r>
              <a:rPr lang="pl-PL" dirty="0">
                <a:latin typeface="Amasis MT Pro" panose="02040504050005020304" pitchFamily="18" charset="-18"/>
              </a:rPr>
              <a:t>Nauka jest międzynarodowa</a:t>
            </a:r>
          </a:p>
          <a:p>
            <a:r>
              <a:rPr lang="pl-PL" dirty="0">
                <a:latin typeface="Amasis MT Pro" panose="02040504050005020304" pitchFamily="18" charset="-18"/>
              </a:rPr>
              <a:t>Niska jakość merytoryczna recenzji</a:t>
            </a:r>
          </a:p>
          <a:p>
            <a:r>
              <a:rPr lang="pl-PL" dirty="0">
                <a:latin typeface="Amasis MT Pro" panose="02040504050005020304" pitchFamily="18" charset="-18"/>
              </a:rPr>
              <a:t>Nieprzejrzystość procedur redakcyjnych</a:t>
            </a:r>
          </a:p>
          <a:p>
            <a:r>
              <a:rPr lang="pl-PL" dirty="0">
                <a:latin typeface="Amasis MT Pro" panose="02040504050005020304" pitchFamily="18" charset="-18"/>
              </a:rPr>
              <a:t>Niesprawiedliwa i niestabilna punktacja czasopism</a:t>
            </a:r>
          </a:p>
          <a:p>
            <a:r>
              <a:rPr lang="pl-PL" dirty="0">
                <a:latin typeface="Amasis MT Pro" panose="02040504050005020304" pitchFamily="18" charset="-18"/>
              </a:rPr>
              <a:t>Większość tytułów nie jest indeksowana w bazach </a:t>
            </a:r>
            <a:r>
              <a:rPr lang="pl-PL" dirty="0" err="1">
                <a:latin typeface="Amasis MT Pro" panose="02040504050005020304" pitchFamily="18" charset="-18"/>
              </a:rPr>
              <a:t>Scopus</a:t>
            </a:r>
            <a:r>
              <a:rPr lang="pl-PL" dirty="0">
                <a:latin typeface="Amasis MT Pro" panose="02040504050005020304" pitchFamily="18" charset="-18"/>
              </a:rPr>
              <a:t> i </a:t>
            </a:r>
            <a:r>
              <a:rPr lang="pl-PL" dirty="0" err="1">
                <a:latin typeface="Amasis MT Pro" panose="02040504050005020304" pitchFamily="18" charset="-18"/>
              </a:rPr>
              <a:t>WoS</a:t>
            </a:r>
            <a:endParaRPr lang="pl-PL" dirty="0">
              <a:latin typeface="Amasis MT Pro" panose="02040504050005020304" pitchFamily="18" charset="-18"/>
            </a:endParaRPr>
          </a:p>
          <a:p>
            <a:r>
              <a:rPr lang="pl-PL" dirty="0">
                <a:latin typeface="Amasis MT Pro" panose="02040504050005020304" pitchFamily="18" charset="-18"/>
              </a:rPr>
              <a:t>Brak IF lub niski IF większości </a:t>
            </a:r>
            <a:r>
              <a:rPr lang="pl-PL">
                <a:latin typeface="Amasis MT Pro" panose="02040504050005020304" pitchFamily="18" charset="-18"/>
              </a:rPr>
              <a:t>polskich czasopism</a:t>
            </a:r>
            <a:endParaRPr lang="pl-PL" dirty="0">
              <a:latin typeface="Amasis MT Pro" panose="02040504050005020304" pitchFamily="18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37767495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ECED3A9-BCD3-622A-6233-E08BE1561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7128" y="1225296"/>
            <a:ext cx="9317736" cy="3520440"/>
          </a:xfrm>
        </p:spPr>
        <p:txBody>
          <a:bodyPr>
            <a:normAutofit/>
          </a:bodyPr>
          <a:lstStyle/>
          <a:p>
            <a:pPr algn="ctr"/>
            <a:r>
              <a:rPr lang="pl-PL" sz="5400" dirty="0">
                <a:latin typeface="Amasis MT Pro" panose="02040504050005020304" pitchFamily="18" charset="-18"/>
              </a:rPr>
              <a:t>Dziękuję za uwagę</a:t>
            </a:r>
          </a:p>
        </p:txBody>
      </p:sp>
    </p:spTree>
    <p:extLst>
      <p:ext uri="{BB962C8B-B14F-4D97-AF65-F5344CB8AC3E}">
        <p14:creationId xmlns:p14="http://schemas.microsoft.com/office/powerpoint/2010/main" val="4132453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F3C1FAB-72AD-7F91-8319-608B8A24D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Najważniejsze informacje </a:t>
            </a:r>
            <a:br>
              <a:rPr lang="pl-PL" dirty="0"/>
            </a:br>
            <a:r>
              <a:rPr lang="pl-PL" dirty="0"/>
              <a:t>o badaniu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914E650-95E3-57A0-D291-E3C1958CCF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06424"/>
            <a:ext cx="6711696" cy="4599432"/>
          </a:xfrm>
        </p:spPr>
        <p:txBody>
          <a:bodyPr/>
          <a:lstStyle/>
          <a:p>
            <a:r>
              <a:rPr lang="pl-PL" sz="2400" dirty="0">
                <a:latin typeface="Amasis MT Pro" panose="02040504050005020304" pitchFamily="18" charset="-18"/>
              </a:rPr>
              <a:t>Jak? </a:t>
            </a:r>
            <a:r>
              <a:rPr lang="pl-PL" sz="2400" b="1" dirty="0">
                <a:latin typeface="Amasis MT Pro" panose="02040504050005020304" pitchFamily="18" charset="-18"/>
              </a:rPr>
              <a:t>CAWI </a:t>
            </a:r>
          </a:p>
          <a:p>
            <a:r>
              <a:rPr lang="pl-PL" sz="2400" dirty="0">
                <a:latin typeface="Amasis MT Pro" panose="02040504050005020304" pitchFamily="18" charset="-18"/>
              </a:rPr>
              <a:t>Gdzie?</a:t>
            </a:r>
            <a:r>
              <a:rPr lang="pl-PL" sz="2400" b="1" dirty="0">
                <a:latin typeface="Amasis MT Pro" panose="02040504050005020304" pitchFamily="18" charset="-18"/>
              </a:rPr>
              <a:t> </a:t>
            </a:r>
            <a:r>
              <a:rPr lang="pl-PL" sz="2400" b="1" dirty="0" err="1">
                <a:latin typeface="Amasis MT Pro" panose="02040504050005020304" pitchFamily="18" charset="-18"/>
              </a:rPr>
              <a:t>Qualtrics</a:t>
            </a:r>
            <a:endParaRPr lang="pl-PL" sz="2400" b="1" dirty="0">
              <a:latin typeface="Amasis MT Pro" panose="02040504050005020304" pitchFamily="18" charset="-18"/>
            </a:endParaRPr>
          </a:p>
          <a:p>
            <a:r>
              <a:rPr lang="pl-PL" sz="2400" dirty="0">
                <a:latin typeface="Amasis MT Pro" panose="02040504050005020304" pitchFamily="18" charset="-18"/>
              </a:rPr>
              <a:t>Kiedy? </a:t>
            </a:r>
            <a:r>
              <a:rPr lang="pl-PL" sz="2400" b="1" dirty="0">
                <a:latin typeface="Amasis MT Pro" panose="02040504050005020304" pitchFamily="18" charset="-18"/>
              </a:rPr>
              <a:t>11 czerwca – 8 sierpnia 2025</a:t>
            </a:r>
          </a:p>
          <a:p>
            <a:endParaRPr lang="pl-PL" sz="2400" dirty="0">
              <a:latin typeface="Amasis MT Pro" panose="02040504050005020304" pitchFamily="18" charset="-18"/>
            </a:endParaRPr>
          </a:p>
          <a:p>
            <a:pPr marL="0" indent="0" algn="ctr">
              <a:buNone/>
            </a:pPr>
            <a:endParaRPr lang="pl-PL" sz="2400" dirty="0">
              <a:latin typeface="Amasis MT Pro" panose="02040504050005020304" pitchFamily="18" charset="-18"/>
            </a:endParaRPr>
          </a:p>
          <a:p>
            <a:pPr marL="0" indent="0" algn="ctr">
              <a:buNone/>
            </a:pPr>
            <a:r>
              <a:rPr lang="pl-PL" sz="2400" dirty="0">
                <a:latin typeface="Amasis MT Pro" panose="02040504050005020304" pitchFamily="18" charset="-18"/>
              </a:rPr>
              <a:t>***</a:t>
            </a:r>
          </a:p>
          <a:p>
            <a:pPr marL="0" indent="0">
              <a:buNone/>
            </a:pPr>
            <a:r>
              <a:rPr lang="pl-PL" sz="2400" dirty="0">
                <a:latin typeface="Amasis MT Pro" panose="02040504050005020304" pitchFamily="18" charset="-18"/>
              </a:rPr>
              <a:t>Wszystkim, którzy pomogli w realizacji badania </a:t>
            </a:r>
            <a:r>
              <a:rPr lang="pl-PL" sz="2400" b="1" dirty="0">
                <a:latin typeface="Amasis MT Pro" panose="02040504050005020304" pitchFamily="18" charset="-18"/>
              </a:rPr>
              <a:t>SERDECZNIE DZIĘKUJĘ!!!</a:t>
            </a:r>
          </a:p>
          <a:p>
            <a:pPr marL="0" indent="0">
              <a:buNone/>
            </a:pPr>
            <a:endParaRPr lang="pl-PL" dirty="0">
              <a:latin typeface="Amasis MT Pro" panose="02040504050005020304" pitchFamily="18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766282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FBB67E9-87F2-9827-A221-B83F898D1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0826" y="944153"/>
            <a:ext cx="3200400" cy="1911531"/>
          </a:xfrm>
        </p:spPr>
        <p:txBody>
          <a:bodyPr anchor="t" anchorCtr="0">
            <a:noAutofit/>
          </a:bodyPr>
          <a:lstStyle/>
          <a:p>
            <a:r>
              <a:rPr lang="pl-PL" sz="2100" dirty="0"/>
              <a:t>Charakterystyka próby badawczej</a:t>
            </a:r>
            <a:r>
              <a:rPr lang="pl-PL" sz="2000" dirty="0"/>
              <a:t>			</a:t>
            </a:r>
            <a:r>
              <a:rPr lang="pl-PL" dirty="0"/>
              <a:t>	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A428A9E3-1941-5CB9-A70E-E7DFD37315C2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pl-PL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25573B2E-F295-C53E-743F-6D48F60687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2698090"/>
              </p:ext>
            </p:extLst>
          </p:nvPr>
        </p:nvGraphicFramePr>
        <p:xfrm>
          <a:off x="600774" y="944153"/>
          <a:ext cx="7280484" cy="4182110"/>
        </p:xfrm>
        <a:graphic>
          <a:graphicData uri="http://schemas.openxmlformats.org/drawingml/2006/table">
            <a:tbl>
              <a:tblPr firstRow="1" firstCol="1">
                <a:tableStyleId>{21E4AEA4-8DFA-4A89-87EB-49C32662AFE0}</a:tableStyleId>
              </a:tblPr>
              <a:tblGrid>
                <a:gridCol w="1762099">
                  <a:extLst>
                    <a:ext uri="{9D8B030D-6E8A-4147-A177-3AD203B41FA5}">
                      <a16:colId xmlns:a16="http://schemas.microsoft.com/office/drawing/2014/main" val="2978333908"/>
                    </a:ext>
                  </a:extLst>
                </a:gridCol>
                <a:gridCol w="2206087">
                  <a:extLst>
                    <a:ext uri="{9D8B030D-6E8A-4147-A177-3AD203B41FA5}">
                      <a16:colId xmlns:a16="http://schemas.microsoft.com/office/drawing/2014/main" val="1805470448"/>
                    </a:ext>
                  </a:extLst>
                </a:gridCol>
                <a:gridCol w="1656149">
                  <a:extLst>
                    <a:ext uri="{9D8B030D-6E8A-4147-A177-3AD203B41FA5}">
                      <a16:colId xmlns:a16="http://schemas.microsoft.com/office/drawing/2014/main" val="4001720499"/>
                    </a:ext>
                  </a:extLst>
                </a:gridCol>
                <a:gridCol w="1656149">
                  <a:extLst>
                    <a:ext uri="{9D8B030D-6E8A-4147-A177-3AD203B41FA5}">
                      <a16:colId xmlns:a16="http://schemas.microsoft.com/office/drawing/2014/main" val="2543761556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600" u="none" strike="noStrike" dirty="0">
                          <a:effectLst/>
                          <a:latin typeface="Amasis MT Pro" panose="02040504050005020304" pitchFamily="18" charset="-18"/>
                        </a:rPr>
                        <a:t> </a:t>
                      </a:r>
                      <a:endParaRPr lang="pl-PL" sz="16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6350" marR="6350" marT="635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600" u="none" strike="noStrike" dirty="0">
                          <a:effectLst/>
                          <a:latin typeface="Amasis MT Pro" panose="02040504050005020304" pitchFamily="18" charset="-18"/>
                        </a:rPr>
                        <a:t>Liczebność</a:t>
                      </a:r>
                      <a:endParaRPr lang="pl-PL" sz="16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600" u="none" strike="noStrike" dirty="0">
                          <a:effectLst/>
                          <a:latin typeface="Amasis MT Pro" panose="02040504050005020304" pitchFamily="18" charset="-18"/>
                        </a:rPr>
                        <a:t>%  z  N ważnych </a:t>
                      </a:r>
                      <a:br>
                        <a:rPr lang="pl-PL" sz="1600" u="none" strike="noStrike" dirty="0">
                          <a:effectLst/>
                          <a:latin typeface="Amasis MT Pro" panose="02040504050005020304" pitchFamily="18" charset="-18"/>
                        </a:rPr>
                      </a:br>
                      <a:r>
                        <a:rPr lang="pl-PL" sz="1600" u="none" strike="noStrike" dirty="0">
                          <a:effectLst/>
                          <a:latin typeface="Amasis MT Pro" panose="02040504050005020304" pitchFamily="18" charset="-18"/>
                        </a:rPr>
                        <a:t>w tabeli</a:t>
                      </a:r>
                      <a:endParaRPr lang="pl-PL" sz="16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38957805"/>
                  </a:ext>
                </a:extLst>
              </a:tr>
              <a:tr h="25590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600" u="none" strike="noStrike" dirty="0">
                          <a:effectLst/>
                          <a:latin typeface="Amasis MT Pro" panose="02040504050005020304" pitchFamily="18" charset="-18"/>
                        </a:rPr>
                        <a:t>Ogółem</a:t>
                      </a:r>
                      <a:endParaRPr lang="pl-PL" sz="16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600" b="1" u="none" strike="noStrike" dirty="0">
                          <a:effectLst/>
                          <a:latin typeface="Amasis MT Pro" panose="02040504050005020304" pitchFamily="18" charset="-18"/>
                        </a:rPr>
                        <a:t>Ogółem</a:t>
                      </a:r>
                      <a:endParaRPr lang="pl-PL" sz="1600" b="1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b="1" u="none" strike="noStrike" dirty="0">
                          <a:effectLst/>
                          <a:latin typeface="Amasis MT Pro" panose="02040504050005020304" pitchFamily="18" charset="-18"/>
                        </a:rPr>
                        <a:t>345</a:t>
                      </a:r>
                      <a:endParaRPr lang="pl-PL" sz="1600" b="1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6350" marR="6350" marT="635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b="1" u="none" strike="noStrike" dirty="0">
                          <a:effectLst/>
                          <a:latin typeface="Amasis MT Pro" panose="02040504050005020304" pitchFamily="18" charset="-18"/>
                        </a:rPr>
                        <a:t>100,0%</a:t>
                      </a:r>
                      <a:endParaRPr lang="pl-PL" sz="1600" b="1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6350" marR="6350" marT="635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7977712"/>
                  </a:ext>
                </a:extLst>
              </a:tr>
              <a:tr h="255905">
                <a:tc rowSpan="2"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600" u="none" strike="noStrike" dirty="0">
                          <a:effectLst/>
                          <a:latin typeface="Amasis MT Pro" panose="02040504050005020304" pitchFamily="18" charset="-18"/>
                        </a:rPr>
                        <a:t>Płeć</a:t>
                      </a:r>
                      <a:endParaRPr lang="pl-PL" sz="16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600" u="none" strike="noStrike" dirty="0">
                          <a:effectLst/>
                          <a:latin typeface="Amasis MT Pro" panose="02040504050005020304" pitchFamily="18" charset="-18"/>
                        </a:rPr>
                        <a:t>Kobieta</a:t>
                      </a:r>
                      <a:endParaRPr lang="pl-PL" sz="16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u="none" strike="noStrike" dirty="0">
                          <a:effectLst/>
                          <a:latin typeface="Amasis MT Pro" panose="02040504050005020304" pitchFamily="18" charset="-18"/>
                        </a:rPr>
                        <a:t>157</a:t>
                      </a:r>
                      <a:endParaRPr lang="pl-PL" sz="16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u="none" strike="noStrike" dirty="0">
                          <a:effectLst/>
                          <a:latin typeface="Amasis MT Pro" panose="02040504050005020304" pitchFamily="18" charset="-18"/>
                        </a:rPr>
                        <a:t>55,5%</a:t>
                      </a:r>
                      <a:endParaRPr lang="pl-PL" sz="16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28741078"/>
                  </a:ext>
                </a:extLst>
              </a:tr>
              <a:tr h="25590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600" u="none" strike="noStrike" dirty="0">
                          <a:effectLst/>
                          <a:latin typeface="Amasis MT Pro" panose="02040504050005020304" pitchFamily="18" charset="-18"/>
                        </a:rPr>
                        <a:t>Mężczyzna</a:t>
                      </a:r>
                      <a:endParaRPr lang="pl-PL" sz="16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u="none" strike="noStrike" dirty="0">
                          <a:effectLst/>
                          <a:latin typeface="Amasis MT Pro" panose="02040504050005020304" pitchFamily="18" charset="-18"/>
                        </a:rPr>
                        <a:t>126</a:t>
                      </a:r>
                      <a:endParaRPr lang="pl-PL" sz="16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u="none" strike="noStrike">
                          <a:effectLst/>
                          <a:latin typeface="Amasis MT Pro" panose="02040504050005020304" pitchFamily="18" charset="-18"/>
                        </a:rPr>
                        <a:t>44,5%</a:t>
                      </a:r>
                      <a:endParaRPr lang="pl-PL" sz="16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62180152"/>
                  </a:ext>
                </a:extLst>
              </a:tr>
              <a:tr h="255905">
                <a:tc rowSpan="4"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600" u="none" strike="noStrike" dirty="0">
                          <a:effectLst/>
                          <a:latin typeface="Amasis MT Pro" panose="02040504050005020304" pitchFamily="18" charset="-18"/>
                        </a:rPr>
                        <a:t>Wiek</a:t>
                      </a:r>
                      <a:endParaRPr lang="pl-PL" sz="16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600" u="none" strike="noStrike" dirty="0">
                          <a:effectLst/>
                          <a:latin typeface="Amasis MT Pro" panose="02040504050005020304" pitchFamily="18" charset="-18"/>
                        </a:rPr>
                        <a:t>Poniżej 40 r.ż.</a:t>
                      </a:r>
                      <a:endParaRPr lang="pl-PL" sz="16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u="none" strike="noStrike" dirty="0">
                          <a:effectLst/>
                          <a:latin typeface="Amasis MT Pro" panose="02040504050005020304" pitchFamily="18" charset="-18"/>
                        </a:rPr>
                        <a:t>49</a:t>
                      </a:r>
                      <a:endParaRPr lang="pl-PL" sz="16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6350" marR="6350" marT="635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u="none" strike="noStrike" dirty="0">
                          <a:effectLst/>
                          <a:latin typeface="Amasis MT Pro" panose="02040504050005020304" pitchFamily="18" charset="-18"/>
                        </a:rPr>
                        <a:t>17,1%</a:t>
                      </a:r>
                      <a:endParaRPr lang="pl-PL" sz="16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6350" marR="6350" marT="635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7946729"/>
                  </a:ext>
                </a:extLst>
              </a:tr>
              <a:tr h="25590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600" u="none" strike="noStrike" dirty="0">
                          <a:effectLst/>
                          <a:latin typeface="Amasis MT Pro" panose="02040504050005020304" pitchFamily="18" charset="-18"/>
                        </a:rPr>
                        <a:t>40-49 lat</a:t>
                      </a:r>
                      <a:endParaRPr lang="pl-PL" sz="16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u="none" strike="noStrike" dirty="0">
                          <a:effectLst/>
                          <a:latin typeface="Amasis MT Pro" panose="02040504050005020304" pitchFamily="18" charset="-18"/>
                        </a:rPr>
                        <a:t>141</a:t>
                      </a:r>
                      <a:endParaRPr lang="pl-PL" sz="16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6350" marR="6350" marT="635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u="none" strike="noStrike" dirty="0">
                          <a:effectLst/>
                          <a:latin typeface="Amasis MT Pro" panose="02040504050005020304" pitchFamily="18" charset="-18"/>
                        </a:rPr>
                        <a:t>49,3%</a:t>
                      </a:r>
                      <a:endParaRPr lang="pl-PL" sz="16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6350" marR="6350" marT="635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5907038"/>
                  </a:ext>
                </a:extLst>
              </a:tr>
              <a:tr h="25590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600" u="none" strike="noStrike" dirty="0">
                          <a:effectLst/>
                          <a:latin typeface="Amasis MT Pro" panose="02040504050005020304" pitchFamily="18" charset="-18"/>
                        </a:rPr>
                        <a:t>50-59 lat</a:t>
                      </a:r>
                      <a:endParaRPr lang="pl-PL" sz="16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u="none" strike="noStrike">
                          <a:effectLst/>
                          <a:latin typeface="Amasis MT Pro" panose="02040504050005020304" pitchFamily="18" charset="-18"/>
                        </a:rPr>
                        <a:t>53</a:t>
                      </a:r>
                      <a:endParaRPr lang="pl-PL" sz="16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6350" marR="6350" marT="635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u="none" strike="noStrike" dirty="0">
                          <a:effectLst/>
                          <a:latin typeface="Amasis MT Pro" panose="02040504050005020304" pitchFamily="18" charset="-18"/>
                        </a:rPr>
                        <a:t>18,5%</a:t>
                      </a:r>
                      <a:endParaRPr lang="pl-PL" sz="16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6350" marR="6350" marT="635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7476315"/>
                  </a:ext>
                </a:extLst>
              </a:tr>
              <a:tr h="25590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600" u="none" strike="noStrike" dirty="0">
                          <a:effectLst/>
                          <a:latin typeface="Amasis MT Pro" panose="02040504050005020304" pitchFamily="18" charset="-18"/>
                        </a:rPr>
                        <a:t>60 i więcej lat</a:t>
                      </a:r>
                      <a:endParaRPr lang="pl-PL" sz="16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u="none" strike="noStrike" dirty="0">
                          <a:effectLst/>
                          <a:latin typeface="Amasis MT Pro" panose="02040504050005020304" pitchFamily="18" charset="-18"/>
                        </a:rPr>
                        <a:t>43</a:t>
                      </a:r>
                      <a:endParaRPr lang="pl-PL" sz="16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6350" marR="6350" marT="635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u="none" strike="noStrike" dirty="0">
                          <a:effectLst/>
                          <a:latin typeface="Amasis MT Pro" panose="02040504050005020304" pitchFamily="18" charset="-18"/>
                        </a:rPr>
                        <a:t>15,0%</a:t>
                      </a:r>
                      <a:endParaRPr lang="pl-PL" sz="16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6350" marR="6350" marT="635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0823680"/>
                  </a:ext>
                </a:extLst>
              </a:tr>
              <a:tr h="255905">
                <a:tc rowSpan="4"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600" u="none" strike="noStrike" dirty="0">
                          <a:effectLst/>
                          <a:latin typeface="Amasis MT Pro" panose="02040504050005020304" pitchFamily="18" charset="-18"/>
                        </a:rPr>
                        <a:t>Stanowisko</a:t>
                      </a:r>
                      <a:endParaRPr lang="pl-PL" sz="16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600" u="none" strike="noStrike">
                          <a:effectLst/>
                          <a:latin typeface="Amasis MT Pro" panose="02040504050005020304" pitchFamily="18" charset="-18"/>
                        </a:rPr>
                        <a:t>Profesor</a:t>
                      </a:r>
                      <a:endParaRPr lang="pl-PL" sz="1600" b="0" i="0" u="none" strike="noStrike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u="none" strike="noStrike" dirty="0">
                          <a:effectLst/>
                          <a:latin typeface="Amasis MT Pro" panose="02040504050005020304" pitchFamily="18" charset="-18"/>
                        </a:rPr>
                        <a:t>30</a:t>
                      </a:r>
                      <a:endParaRPr lang="pl-PL" sz="16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u="none" strike="noStrike" dirty="0">
                          <a:effectLst/>
                          <a:latin typeface="Amasis MT Pro" panose="02040504050005020304" pitchFamily="18" charset="-18"/>
                        </a:rPr>
                        <a:t>10,6%</a:t>
                      </a:r>
                      <a:endParaRPr lang="pl-PL" sz="16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39171272"/>
                  </a:ext>
                </a:extLst>
              </a:tr>
              <a:tr h="25590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600" u="none" strike="noStrike">
                          <a:effectLst/>
                          <a:latin typeface="Amasis MT Pro" panose="02040504050005020304" pitchFamily="18" charset="-18"/>
                        </a:rPr>
                        <a:t>Profesor uczelni</a:t>
                      </a:r>
                      <a:endParaRPr lang="pl-PL" sz="1600" b="0" i="0" u="none" strike="noStrike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u="none" strike="noStrike">
                          <a:effectLst/>
                          <a:latin typeface="Amasis MT Pro" panose="02040504050005020304" pitchFamily="18" charset="-18"/>
                        </a:rPr>
                        <a:t>99</a:t>
                      </a:r>
                      <a:endParaRPr lang="pl-PL" sz="16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u="none" strike="noStrike" dirty="0">
                          <a:effectLst/>
                          <a:latin typeface="Amasis MT Pro" panose="02040504050005020304" pitchFamily="18" charset="-18"/>
                        </a:rPr>
                        <a:t>34,9%</a:t>
                      </a:r>
                      <a:endParaRPr lang="pl-PL" sz="16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8286421"/>
                  </a:ext>
                </a:extLst>
              </a:tr>
              <a:tr h="25590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600" u="none" strike="noStrike" dirty="0">
                          <a:effectLst/>
                          <a:latin typeface="Amasis MT Pro" panose="02040504050005020304" pitchFamily="18" charset="-18"/>
                        </a:rPr>
                        <a:t>Adiunkt (dr hab., dr)</a:t>
                      </a:r>
                      <a:endParaRPr lang="pl-PL" sz="16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u="none" strike="noStrike">
                          <a:effectLst/>
                          <a:latin typeface="Amasis MT Pro" panose="02040504050005020304" pitchFamily="18" charset="-18"/>
                        </a:rPr>
                        <a:t>129</a:t>
                      </a:r>
                      <a:endParaRPr lang="pl-PL" sz="16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u="none" strike="noStrike" dirty="0">
                          <a:effectLst/>
                          <a:latin typeface="Amasis MT Pro" panose="02040504050005020304" pitchFamily="18" charset="-18"/>
                        </a:rPr>
                        <a:t>45,4%</a:t>
                      </a:r>
                      <a:endParaRPr lang="pl-PL" sz="16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21197040"/>
                  </a:ext>
                </a:extLst>
              </a:tr>
              <a:tr h="25590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600" u="none" strike="noStrike" dirty="0">
                          <a:effectLst/>
                          <a:latin typeface="Amasis MT Pro" panose="02040504050005020304" pitchFamily="18" charset="-18"/>
                        </a:rPr>
                        <a:t>Inne</a:t>
                      </a:r>
                      <a:endParaRPr lang="pl-PL" sz="16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u="none" strike="noStrike">
                          <a:effectLst/>
                          <a:latin typeface="Amasis MT Pro" panose="02040504050005020304" pitchFamily="18" charset="-18"/>
                        </a:rPr>
                        <a:t>26</a:t>
                      </a:r>
                      <a:endParaRPr lang="pl-PL" sz="16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u="none" strike="noStrike" dirty="0">
                          <a:effectLst/>
                          <a:latin typeface="Amasis MT Pro" panose="02040504050005020304" pitchFamily="18" charset="-18"/>
                        </a:rPr>
                        <a:t>9,2%</a:t>
                      </a:r>
                      <a:endParaRPr lang="pl-PL" sz="16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945368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8637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C499B0-5F51-9EE3-FDCD-663D45BC25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F961F29-1D14-EEA4-4AFA-9FDD32659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49640" y="532529"/>
            <a:ext cx="3200400" cy="2292967"/>
          </a:xfrm>
        </p:spPr>
        <p:txBody>
          <a:bodyPr>
            <a:normAutofit fontScale="90000"/>
          </a:bodyPr>
          <a:lstStyle/>
          <a:p>
            <a:br>
              <a:rPr lang="pl-PL" sz="2100" dirty="0"/>
            </a:br>
            <a:br>
              <a:rPr lang="pl-PL" sz="2100" dirty="0"/>
            </a:br>
            <a:r>
              <a:rPr lang="pl-PL" sz="2100" dirty="0"/>
              <a:t>Czym są dla P. artykuły, które przygotowuje P. </a:t>
            </a:r>
            <a:br>
              <a:rPr lang="pl-PL" sz="2100" dirty="0"/>
            </a:br>
            <a:r>
              <a:rPr lang="pl-PL" sz="2100" dirty="0"/>
              <a:t>z myślą o ich opublikowaniu </a:t>
            </a:r>
            <a:br>
              <a:rPr lang="pl-PL" sz="2100" dirty="0"/>
            </a:br>
            <a:r>
              <a:rPr lang="pl-PL" sz="2100" dirty="0"/>
              <a:t>w czasopiśmie naukowym? </a:t>
            </a:r>
            <a:r>
              <a:rPr lang="pl-PL" sz="2000" dirty="0"/>
              <a:t>			</a:t>
            </a:r>
            <a:r>
              <a:rPr lang="pl-PL" dirty="0"/>
              <a:t>	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65CF2D5D-F315-31EA-C8EB-056E628C2676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CCFC5198-0901-9910-DBF6-45110E3381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549640" y="1929384"/>
            <a:ext cx="3200400" cy="4178808"/>
          </a:xfrm>
        </p:spPr>
        <p:txBody>
          <a:bodyPr>
            <a:normAutofit fontScale="92500" lnSpcReduction="20000"/>
          </a:bodyPr>
          <a:lstStyle/>
          <a:p>
            <a:r>
              <a:rPr lang="pl-PL" b="1" dirty="0">
                <a:latin typeface="Amasis MT Pro" panose="02040504050005020304" pitchFamily="18" charset="-18"/>
              </a:rPr>
              <a:t>KOMENTARZ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>
                <a:latin typeface="Amasis MT Pro" panose="02040504050005020304" pitchFamily="18" charset="-18"/>
              </a:rPr>
              <a:t>Dominuje nastawienie pragmatyczne </a:t>
            </a:r>
            <a:br>
              <a:rPr lang="pl-PL" dirty="0">
                <a:latin typeface="Amasis MT Pro" panose="02040504050005020304" pitchFamily="18" charset="-18"/>
              </a:rPr>
            </a:br>
            <a:r>
              <a:rPr lang="pl-PL" dirty="0">
                <a:latin typeface="Amasis MT Pro" panose="02040504050005020304" pitchFamily="18" charset="-18"/>
              </a:rPr>
              <a:t>i instrumentalne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i="1" dirty="0">
                <a:latin typeface="Amasis MT Pro" panose="02040504050005020304" pitchFamily="18" charset="-18"/>
              </a:rPr>
              <a:t>Osobista potrzeba </a:t>
            </a:r>
            <a:r>
              <a:rPr lang="pl-PL" dirty="0">
                <a:latin typeface="Amasis MT Pro" panose="02040504050005020304" pitchFamily="18" charset="-18"/>
              </a:rPr>
              <a:t>jako motywacja nadal jest ważna, choć dla prawie 1/3 badanych ten rodzaj motywacji ma małe lub żadne znaczenie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>
                <a:latin typeface="Amasis MT Pro" panose="02040504050005020304" pitchFamily="18" charset="-18"/>
              </a:rPr>
              <a:t>Odżegnujemy się od „ducha rywalizacji”. Przynajmniej </a:t>
            </a:r>
            <a:br>
              <a:rPr lang="pl-PL" dirty="0">
                <a:latin typeface="Amasis MT Pro" panose="02040504050005020304" pitchFamily="18" charset="-18"/>
              </a:rPr>
            </a:br>
            <a:r>
              <a:rPr lang="pl-PL" dirty="0">
                <a:latin typeface="Amasis MT Pro" panose="02040504050005020304" pitchFamily="18" charset="-18"/>
              </a:rPr>
              <a:t>w deklaracjach</a:t>
            </a:r>
          </a:p>
          <a:p>
            <a:r>
              <a:rPr lang="pl-PL" b="1" dirty="0">
                <a:solidFill>
                  <a:schemeClr val="accent6">
                    <a:lumMod val="50000"/>
                  </a:schemeClr>
                </a:solidFill>
                <a:latin typeface="Amasis MT Pro" panose="02040504050005020304" pitchFamily="18" charset="-18"/>
              </a:rPr>
              <a:t>WYBRANE ZALEŻNOŚCI</a:t>
            </a:r>
            <a:endParaRPr lang="pl-PL" dirty="0">
              <a:solidFill>
                <a:schemeClr val="accent6">
                  <a:lumMod val="50000"/>
                </a:schemeClr>
              </a:solidFill>
              <a:latin typeface="Amasis MT Pro" panose="02040504050005020304" pitchFamily="18" charset="-18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>
                <a:solidFill>
                  <a:schemeClr val="accent6">
                    <a:lumMod val="50000"/>
                  </a:schemeClr>
                </a:solidFill>
                <a:latin typeface="Amasis MT Pro" panose="02040504050005020304" pitchFamily="18" charset="-18"/>
              </a:rPr>
              <a:t>Im wyższe stanowisko w hierarchii akademickiej, tym większe prawdopodobieństwo pisania </a:t>
            </a:r>
            <a:br>
              <a:rPr lang="pl-PL" dirty="0">
                <a:solidFill>
                  <a:schemeClr val="accent6">
                    <a:lumMod val="50000"/>
                  </a:schemeClr>
                </a:solidFill>
                <a:latin typeface="Amasis MT Pro" panose="02040504050005020304" pitchFamily="18" charset="-18"/>
              </a:rPr>
            </a:br>
            <a:r>
              <a:rPr lang="pl-PL" dirty="0">
                <a:solidFill>
                  <a:schemeClr val="accent6">
                    <a:lumMod val="50000"/>
                  </a:schemeClr>
                </a:solidFill>
                <a:latin typeface="Amasis MT Pro" panose="02040504050005020304" pitchFamily="18" charset="-18"/>
              </a:rPr>
              <a:t>z osobistej potrzeby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>
                <a:solidFill>
                  <a:schemeClr val="accent6">
                    <a:lumMod val="50000"/>
                  </a:schemeClr>
                </a:solidFill>
                <a:latin typeface="Amasis MT Pro" panose="02040504050005020304" pitchFamily="18" charset="-18"/>
              </a:rPr>
              <a:t>Im wyższe stanowisko w hierarchii akademickiej, tym mniejsze prawdopodobieństwo motywacji instrumentalnej</a:t>
            </a:r>
            <a:endParaRPr lang="pl-PL" dirty="0">
              <a:latin typeface="Amasis MT Pro" panose="02040504050005020304" pitchFamily="18" charset="-18"/>
            </a:endParaRP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34A2640C-3F2E-604F-59E0-CEF8C1D17F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6639397"/>
              </p:ext>
            </p:extLst>
          </p:nvPr>
        </p:nvGraphicFramePr>
        <p:xfrm>
          <a:off x="325541" y="432321"/>
          <a:ext cx="7652658" cy="5863235"/>
        </p:xfrm>
        <a:graphic>
          <a:graphicData uri="http://schemas.openxmlformats.org/drawingml/2006/table">
            <a:tbl>
              <a:tblPr firstRow="1" lastCol="1">
                <a:tableStyleId>{21E4AEA4-8DFA-4A89-87EB-49C32662AFE0}</a:tableStyleId>
              </a:tblPr>
              <a:tblGrid>
                <a:gridCol w="1883229">
                  <a:extLst>
                    <a:ext uri="{9D8B030D-6E8A-4147-A177-3AD203B41FA5}">
                      <a16:colId xmlns:a16="http://schemas.microsoft.com/office/drawing/2014/main" val="563949671"/>
                    </a:ext>
                  </a:extLst>
                </a:gridCol>
                <a:gridCol w="1251408">
                  <a:extLst>
                    <a:ext uri="{9D8B030D-6E8A-4147-A177-3AD203B41FA5}">
                      <a16:colId xmlns:a16="http://schemas.microsoft.com/office/drawing/2014/main" val="502524541"/>
                    </a:ext>
                  </a:extLst>
                </a:gridCol>
                <a:gridCol w="1251408">
                  <a:extLst>
                    <a:ext uri="{9D8B030D-6E8A-4147-A177-3AD203B41FA5}">
                      <a16:colId xmlns:a16="http://schemas.microsoft.com/office/drawing/2014/main" val="166095064"/>
                    </a:ext>
                  </a:extLst>
                </a:gridCol>
                <a:gridCol w="1251408">
                  <a:extLst>
                    <a:ext uri="{9D8B030D-6E8A-4147-A177-3AD203B41FA5}">
                      <a16:colId xmlns:a16="http://schemas.microsoft.com/office/drawing/2014/main" val="3414786321"/>
                    </a:ext>
                  </a:extLst>
                </a:gridCol>
                <a:gridCol w="1251408">
                  <a:extLst>
                    <a:ext uri="{9D8B030D-6E8A-4147-A177-3AD203B41FA5}">
                      <a16:colId xmlns:a16="http://schemas.microsoft.com/office/drawing/2014/main" val="3458171205"/>
                    </a:ext>
                  </a:extLst>
                </a:gridCol>
                <a:gridCol w="763797">
                  <a:extLst>
                    <a:ext uri="{9D8B030D-6E8A-4147-A177-3AD203B41FA5}">
                      <a16:colId xmlns:a16="http://schemas.microsoft.com/office/drawing/2014/main" val="2188762583"/>
                    </a:ext>
                  </a:extLst>
                </a:gridCol>
              </a:tblGrid>
              <a:tr h="5749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 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659" marR="3659" marT="365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Zdecydowanie tak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659" marR="3659" marT="3659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Raczej tak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659" marR="3659" marT="3659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Raczej nie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659" marR="3659" marT="3659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Zdecydowanie nie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659" marR="3659" marT="3659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Średnia</a:t>
                      </a:r>
                    </a:p>
                    <a:p>
                      <a:pPr algn="ctr" fontAlgn="b">
                        <a:buNone/>
                      </a:pPr>
                      <a:r>
                        <a:rPr lang="pl-PL" sz="900" u="none" strike="noStrike" dirty="0">
                          <a:effectLst/>
                          <a:latin typeface="Amasis MT Pro" panose="02040504050005020304" pitchFamily="18" charset="-18"/>
                        </a:rPr>
                        <a:t>[0-100]</a:t>
                      </a:r>
                    </a:p>
                  </a:txBody>
                  <a:tcPr marL="3659" marR="3659" marT="3659" marB="0" anchor="ctr"/>
                </a:tc>
                <a:extLst>
                  <a:ext uri="{0D108BD9-81ED-4DB2-BD59-A6C34878D82A}">
                    <a16:rowId xmlns:a16="http://schemas.microsoft.com/office/drawing/2014/main" val="903804334"/>
                  </a:ext>
                </a:extLst>
              </a:tr>
              <a:tr h="89801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Sposobem upowszechnienia wyników zrealizowanego badania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78,6%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659" marR="3659" marT="365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16,7%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659" marR="3659" marT="365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3,6%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659" marR="3659" marT="365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1,2%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659" marR="3659" marT="365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91</a:t>
                      </a:r>
                      <a:endParaRPr lang="pl-PL" sz="1200" b="1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659" marR="3659" marT="3659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7168098"/>
                  </a:ext>
                </a:extLst>
              </a:tr>
              <a:tr h="89801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Częścią dorobku, którym trzeba się wykazać wnioskując </a:t>
                      </a:r>
                      <a:b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</a:b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o granty i stypendia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53,1%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659" marR="3659" marT="365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34,0%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659" marR="3659" marT="365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9,6%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659" marR="3659" marT="365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3,3%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659" marR="3659" marT="365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79</a:t>
                      </a:r>
                      <a:endParaRPr lang="pl-PL" sz="1200" b="1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659" marR="3659" marT="3659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190466"/>
                  </a:ext>
                </a:extLst>
              </a:tr>
              <a:tr h="698452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Sposobem budowania własnego prestiżu </a:t>
                      </a:r>
                      <a:b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</a:b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w społeczności naukowej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47,1%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659" marR="3659" marT="365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41,0%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659" marR="3659" marT="365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9,8%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659" marR="3659" marT="365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2,1%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659" marR="3659" marT="365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78</a:t>
                      </a:r>
                      <a:endParaRPr lang="pl-PL" sz="1200" b="1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659" marR="3659" marT="3659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3370554"/>
                  </a:ext>
                </a:extLst>
              </a:tr>
              <a:tr h="89801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Obowiązkiem, z którego jestem rozliczana/ rozliczany przez przełożonych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46,9%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659" marR="3659" marT="365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32,3%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659" marR="3659" marT="365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14,2%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659" marR="3659" marT="365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6,5%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659" marR="3659" marT="365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73</a:t>
                      </a:r>
                      <a:endParaRPr lang="pl-PL" sz="1200" b="1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659" marR="3659" marT="3659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5657558"/>
                  </a:ext>
                </a:extLst>
              </a:tr>
              <a:tr h="498894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Drogą do umiędzynarodowienia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36,9%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659" marR="3659" marT="365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35,9%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659" marR="3659" marT="365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21,4%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659" marR="3659" marT="365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5,8%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659" marR="3659" marT="365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68</a:t>
                      </a:r>
                      <a:endParaRPr lang="pl-PL" sz="1200" b="1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659" marR="3659" marT="3659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9162812"/>
                  </a:ext>
                </a:extLst>
              </a:tr>
              <a:tr h="698452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Wypowiedzią zrodzoną </a:t>
                      </a:r>
                      <a:b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</a:b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z osobistej potrzeby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28,7%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659" marR="3659" marT="365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38,6%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659" marR="3659" marT="365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22,4%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659" marR="3659" marT="365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10,3%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659" marR="3659" marT="365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62</a:t>
                      </a:r>
                      <a:endParaRPr lang="pl-PL" sz="1200" b="1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659" marR="3659" marT="3659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2912560"/>
                  </a:ext>
                </a:extLst>
              </a:tr>
              <a:tr h="698452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Sposobem na sprawdzenie się w ostrej rywalizacji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6,0%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659" marR="3659" marT="365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14,5%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659" marR="3659" marT="365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27,4%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659" marR="3659" marT="365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52,1%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659" marR="3659" marT="365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25</a:t>
                      </a:r>
                      <a:endParaRPr lang="pl-PL" sz="1200" b="1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659" marR="3659" marT="3659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35066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3744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E41C069-EF00-E000-1A6D-A50B30C94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49640" y="4572"/>
            <a:ext cx="3200400" cy="1234440"/>
          </a:xfrm>
        </p:spPr>
        <p:txBody>
          <a:bodyPr/>
          <a:lstStyle/>
          <a:p>
            <a:r>
              <a:rPr kumimoji="0" lang="pl-PL" sz="1900" b="1" i="0" u="none" strike="noStrike" kern="1200" cap="all" spc="0" normalizeH="0" baseline="0" noProof="0" dirty="0">
                <a:ln>
                  <a:noFill/>
                </a:ln>
                <a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effectLst/>
                <a:uLnTx/>
                <a:uFillTx/>
                <a:latin typeface="Rockwell Condensed" panose="02060603050405020104"/>
                <a:ea typeface="+mj-ea"/>
                <a:cs typeface="+mj-cs"/>
              </a:rPr>
              <a:t>W jakim stopniu zgadza się P. lub nie zgadza </a:t>
            </a:r>
            <a:br>
              <a:rPr kumimoji="0" lang="pl-PL" sz="1900" b="1" i="0" u="none" strike="noStrike" kern="1200" cap="all" spc="0" normalizeH="0" baseline="0" noProof="0" dirty="0">
                <a:ln>
                  <a:noFill/>
                </a:ln>
                <a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effectLst/>
                <a:uLnTx/>
                <a:uFillTx/>
                <a:latin typeface="Rockwell Condensed" panose="02060603050405020104"/>
                <a:ea typeface="+mj-ea"/>
                <a:cs typeface="+mj-cs"/>
              </a:rPr>
            </a:br>
            <a:r>
              <a:rPr kumimoji="0" lang="pl-PL" sz="1900" b="1" i="0" u="none" strike="noStrike" kern="1200" cap="all" spc="0" normalizeH="0" baseline="0" noProof="0" dirty="0">
                <a:ln>
                  <a:noFill/>
                </a:ln>
                <a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effectLst/>
                <a:uLnTx/>
                <a:uFillTx/>
                <a:latin typeface="Rockwell Condensed" panose="02060603050405020104"/>
                <a:ea typeface="+mj-ea"/>
                <a:cs typeface="+mj-cs"/>
              </a:rPr>
              <a:t>z poniższymi stwierdzeniami?</a:t>
            </a:r>
            <a:endParaRPr lang="pl-PL" dirty="0"/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0145DBDE-B009-C397-0B82-EF3E8473D638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C8393903-81E2-5AE0-827A-36276DD6DF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549640" y="1344168"/>
            <a:ext cx="3200400" cy="4370832"/>
          </a:xfrm>
        </p:spPr>
        <p:txBody>
          <a:bodyPr>
            <a:normAutofit fontScale="92500"/>
          </a:bodyPr>
          <a:lstStyle/>
          <a:p>
            <a:r>
              <a:rPr lang="pl-PL" b="1" dirty="0">
                <a:latin typeface="Amasis MT Pro" panose="02040504050005020304" pitchFamily="18" charset="-18"/>
              </a:rPr>
              <a:t>KOMENTARZ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>
                <a:latin typeface="Amasis MT Pro" panose="02040504050005020304" pitchFamily="18" charset="-18"/>
              </a:rPr>
              <a:t>W kwestii ścigania i karania oszustów publikacyjnych jesteśmy pryncypialni Jakość ważniejsza niż ilość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>
                <a:latin typeface="Amasis MT Pro" panose="02040504050005020304" pitchFamily="18" charset="-18"/>
              </a:rPr>
              <a:t>Pogłoski o rychłej śmierci czasopism nieanglojęzycznych wydają się być przesadzone...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>
                <a:latin typeface="Amasis MT Pro" panose="02040504050005020304" pitchFamily="18" charset="-18"/>
              </a:rPr>
              <a:t>Monografie nadal ważne!  </a:t>
            </a:r>
          </a:p>
          <a:p>
            <a:r>
              <a:rPr lang="pl-PL" b="1" dirty="0">
                <a:solidFill>
                  <a:schemeClr val="accent6">
                    <a:lumMod val="50000"/>
                  </a:schemeClr>
                </a:solidFill>
                <a:latin typeface="Amasis MT Pro" panose="02040504050005020304" pitchFamily="18" charset="-18"/>
              </a:rPr>
              <a:t>WYBRANE ZALEŻNOŚCI</a:t>
            </a:r>
            <a:endParaRPr lang="pl-PL" dirty="0">
              <a:solidFill>
                <a:schemeClr val="accent6">
                  <a:lumMod val="50000"/>
                </a:schemeClr>
              </a:solidFill>
              <a:latin typeface="Amasis MT Pro" panose="02040504050005020304" pitchFamily="18" charset="-18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>
                <a:solidFill>
                  <a:schemeClr val="accent6">
                    <a:lumMod val="50000"/>
                  </a:schemeClr>
                </a:solidFill>
                <a:latin typeface="Amasis MT Pro" panose="02040504050005020304" pitchFamily="18" charset="-18"/>
              </a:rPr>
              <a:t>Karać za „papiernie”... Najbardziej „za”: adiunkci, najmniej: profesorowie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>
                <a:solidFill>
                  <a:schemeClr val="accent6">
                    <a:lumMod val="50000"/>
                  </a:schemeClr>
                </a:solidFill>
                <a:latin typeface="Amasis MT Pro" panose="02040504050005020304" pitchFamily="18" charset="-18"/>
              </a:rPr>
              <a:t>Przekonanie, że ranga monografii będzie się zmniejszać jest najsilniej skorelowane z wiekiem: im niższy wiek tym większe prawdopodobieństwo wystąpienia takiej opinii </a:t>
            </a: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40846F7F-1AE5-0C70-FF85-9916C18755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3438501"/>
              </p:ext>
            </p:extLst>
          </p:nvPr>
        </p:nvGraphicFramePr>
        <p:xfrm>
          <a:off x="323364" y="114300"/>
          <a:ext cx="7657011" cy="6523498"/>
        </p:xfrm>
        <a:graphic>
          <a:graphicData uri="http://schemas.openxmlformats.org/drawingml/2006/table">
            <a:tbl>
              <a:tblPr firstRow="1" lastCol="1">
                <a:tableStyleId>{21E4AEA4-8DFA-4A89-87EB-49C32662AFE0}</a:tableStyleId>
              </a:tblPr>
              <a:tblGrid>
                <a:gridCol w="1937563">
                  <a:extLst>
                    <a:ext uri="{9D8B030D-6E8A-4147-A177-3AD203B41FA5}">
                      <a16:colId xmlns:a16="http://schemas.microsoft.com/office/drawing/2014/main" val="803113001"/>
                    </a:ext>
                  </a:extLst>
                </a:gridCol>
                <a:gridCol w="1220742">
                  <a:extLst>
                    <a:ext uri="{9D8B030D-6E8A-4147-A177-3AD203B41FA5}">
                      <a16:colId xmlns:a16="http://schemas.microsoft.com/office/drawing/2014/main" val="1129436909"/>
                    </a:ext>
                  </a:extLst>
                </a:gridCol>
                <a:gridCol w="1220742">
                  <a:extLst>
                    <a:ext uri="{9D8B030D-6E8A-4147-A177-3AD203B41FA5}">
                      <a16:colId xmlns:a16="http://schemas.microsoft.com/office/drawing/2014/main" val="121607972"/>
                    </a:ext>
                  </a:extLst>
                </a:gridCol>
                <a:gridCol w="1220742">
                  <a:extLst>
                    <a:ext uri="{9D8B030D-6E8A-4147-A177-3AD203B41FA5}">
                      <a16:colId xmlns:a16="http://schemas.microsoft.com/office/drawing/2014/main" val="1722327864"/>
                    </a:ext>
                  </a:extLst>
                </a:gridCol>
                <a:gridCol w="1220742">
                  <a:extLst>
                    <a:ext uri="{9D8B030D-6E8A-4147-A177-3AD203B41FA5}">
                      <a16:colId xmlns:a16="http://schemas.microsoft.com/office/drawing/2014/main" val="4132809205"/>
                    </a:ext>
                  </a:extLst>
                </a:gridCol>
                <a:gridCol w="836480">
                  <a:extLst>
                    <a:ext uri="{9D8B030D-6E8A-4147-A177-3AD203B41FA5}">
                      <a16:colId xmlns:a16="http://schemas.microsoft.com/office/drawing/2014/main" val="3406050546"/>
                    </a:ext>
                  </a:extLst>
                </a:gridCol>
              </a:tblGrid>
              <a:tr h="66570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 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346" marR="3346" marT="3346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Zdecydowanie zgadzam się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346" marR="3346" marT="3346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Raczej zgadzam się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346" marR="3346" marT="3346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Raczej nie zgadzam się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346" marR="3346" marT="3346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Zdecydowanie nie zgadzam się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346" marR="3346" marT="3346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200" u="none" strike="noStrike" dirty="0">
                        <a:effectLst/>
                        <a:latin typeface="Amasis MT Pro" panose="02040504050005020304" pitchFamily="18" charset="-18"/>
                      </a:endParaRPr>
                    </a:p>
                    <a:p>
                      <a:pPr algn="l" fontAlgn="b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Średnia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masis MT Pro" panose="02040504050005020304" pitchFamily="18" charset="-18"/>
                          <a:ea typeface="+mn-ea"/>
                          <a:cs typeface="+mn-cs"/>
                        </a:rPr>
                        <a:t>[0-100]</a:t>
                      </a:r>
                    </a:p>
                    <a:p>
                      <a:pPr algn="ctr" fontAlgn="b">
                        <a:buNone/>
                      </a:pP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916466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Autorki i Autorzy, którym udowodniono, że korzystali z usług tzw. „papierni” (</a:t>
                      </a:r>
                      <a:r>
                        <a:rPr lang="pl-PL" sz="1200" u="none" strike="noStrike" dirty="0" err="1">
                          <a:effectLst/>
                          <a:latin typeface="Amasis MT Pro" panose="02040504050005020304" pitchFamily="18" charset="-18"/>
                        </a:rPr>
                        <a:t>paper</a:t>
                      </a: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 </a:t>
                      </a:r>
                      <a:r>
                        <a:rPr lang="pl-PL" sz="1200" u="none" strike="noStrike" dirty="0" err="1">
                          <a:effectLst/>
                          <a:latin typeface="Amasis MT Pro" panose="02040504050005020304" pitchFamily="18" charset="-18"/>
                        </a:rPr>
                        <a:t>mills</a:t>
                      </a: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) powinni zostać zwolnieni dyscyplinarnie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28,6%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346" marR="3346" marT="3346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36,6%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346" marR="3346" marT="3346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25,6%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346" marR="3346" marT="3346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9,2%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346" marR="3346" marT="3346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61</a:t>
                      </a:r>
                      <a:endParaRPr lang="pl-PL" sz="1200" b="1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346" marR="3346" marT="3346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15174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Należy publikować rzadko, ale za to tylko </a:t>
                      </a:r>
                      <a:b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</a:b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w dobrych i bardzo dobrych czasopismach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16,8%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346" marR="3346" marT="3346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46,7%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346" marR="3346" marT="3346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29,2%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346" marR="3346" marT="3346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7,2%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346" marR="3346" marT="3346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58</a:t>
                      </a:r>
                      <a:endParaRPr lang="pl-PL" sz="1200" b="1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346" marR="3346" marT="3346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5672644"/>
                  </a:ext>
                </a:extLst>
              </a:tr>
              <a:tr h="73861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Podział na „polskie” </a:t>
                      </a:r>
                      <a:b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</a:b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i „zagraniczne” czasopisma zastąpił podział czasopism oparty na kryteriach </a:t>
                      </a:r>
                      <a:r>
                        <a:rPr lang="pl-PL" sz="1200" u="none" strike="noStrike" dirty="0" err="1">
                          <a:effectLst/>
                          <a:latin typeface="Amasis MT Pro" panose="02040504050005020304" pitchFamily="18" charset="-18"/>
                        </a:rPr>
                        <a:t>bibliometrycznych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14,5%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346" marR="3346" marT="3346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38,5%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346" marR="3346" marT="3346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34,4%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346" marR="3346" marT="3346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12,7%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346" marR="3346" marT="3346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52</a:t>
                      </a:r>
                      <a:endParaRPr lang="pl-PL" sz="1200" b="1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346" marR="3346" marT="3346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2645693"/>
                  </a:ext>
                </a:extLst>
              </a:tr>
              <a:tr h="73861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W przypadku socjologii ranga monografii autorskich będzie się </a:t>
                      </a:r>
                      <a:b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</a:b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z każdym rokiem zmniejszać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9,8%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346" marR="3346" marT="3346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35,1%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346" marR="3346" marT="3346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33,2%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346" marR="3346" marT="3346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21,9%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346" marR="3346" marT="3346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44</a:t>
                      </a:r>
                      <a:endParaRPr lang="pl-PL" sz="1200" b="1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346" marR="3346" marT="3346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447082"/>
                  </a:ext>
                </a:extLst>
              </a:tr>
              <a:tr h="56629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Tematyczne sprofilowanie czasopism socjologicznych jest dziś za duże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9,8%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346" marR="3346" marT="3346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24,4%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346" marR="3346" marT="3346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50,4%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346" marR="3346" marT="3346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15,4%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346" marR="3346" marT="3346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43</a:t>
                      </a:r>
                      <a:endParaRPr lang="pl-PL" sz="1200" b="1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346" marR="3346" marT="3346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9875649"/>
                  </a:ext>
                </a:extLst>
              </a:tr>
              <a:tr h="89993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W przypadku socjologii czasopisma nieanglojęzyczne nie mają przyszłości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3,9%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346" marR="3346" marT="3346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10,2%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346" marR="3346" marT="3346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41,8%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346" marR="3346" marT="3346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44,1%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346" marR="3346" marT="3346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25</a:t>
                      </a:r>
                      <a:endParaRPr lang="pl-PL" sz="1200" b="1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346" marR="3346" marT="3346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28359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2656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454F56-B783-AD01-D6BB-BE03BA113F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F495FD4-F9A3-4413-CBA3-AC90FC8D5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0783" y="-91440"/>
            <a:ext cx="3200400" cy="1234440"/>
          </a:xfrm>
        </p:spPr>
        <p:txBody>
          <a:bodyPr/>
          <a:lstStyle/>
          <a:p>
            <a:r>
              <a:rPr lang="pl-PL" sz="1900" dirty="0"/>
              <a:t>Chcielibyśmy zapytać </a:t>
            </a:r>
            <a:br>
              <a:rPr lang="pl-PL" sz="1900" dirty="0"/>
            </a:br>
            <a:r>
              <a:rPr lang="pl-PL" sz="1900" dirty="0"/>
              <a:t>o P. strategię publikacyjną. Jak często: </a:t>
            </a:r>
            <a:endParaRPr lang="pl-PL" dirty="0"/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CA7F35AF-FAC8-4EC7-A9C0-488EDB9571BF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C1FB07FA-FAC7-C4BA-BFD6-C628CB5944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549640" y="1143000"/>
            <a:ext cx="3200400" cy="4928616"/>
          </a:xfrm>
        </p:spPr>
        <p:txBody>
          <a:bodyPr>
            <a:normAutofit/>
          </a:bodyPr>
          <a:lstStyle/>
          <a:p>
            <a:r>
              <a:rPr lang="pl-PL" b="1" dirty="0">
                <a:latin typeface="Amasis MT Pro" panose="02040504050005020304" pitchFamily="18" charset="-18"/>
              </a:rPr>
              <a:t>KOMENTARZ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>
                <a:latin typeface="Amasis MT Pro" panose="02040504050005020304" pitchFamily="18" charset="-18"/>
              </a:rPr>
              <a:t>Uważamy na „drapieżniki”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>
                <a:latin typeface="Amasis MT Pro" panose="02040504050005020304" pitchFamily="18" charset="-18"/>
              </a:rPr>
              <a:t>Częściej publikujemy po angielsku, niż po polsku...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>
                <a:latin typeface="Amasis MT Pro" panose="02040504050005020304" pitchFamily="18" charset="-18"/>
              </a:rPr>
              <a:t>Wciąż częściej decydujemy się na publikacje </a:t>
            </a:r>
            <a:r>
              <a:rPr lang="pl-PL" dirty="0" err="1">
                <a:latin typeface="Amasis MT Pro" panose="02040504050005020304" pitchFamily="18" charset="-18"/>
              </a:rPr>
              <a:t>jednoautorskie</a:t>
            </a:r>
            <a:endParaRPr lang="pl-PL" dirty="0">
              <a:latin typeface="Amasis MT Pro" panose="02040504050005020304" pitchFamily="18" charset="-18"/>
            </a:endParaRPr>
          </a:p>
          <a:p>
            <a:r>
              <a:rPr lang="pl-PL" b="1" dirty="0">
                <a:solidFill>
                  <a:schemeClr val="accent6">
                    <a:lumMod val="50000"/>
                  </a:schemeClr>
                </a:solidFill>
                <a:latin typeface="Amasis MT Pro" panose="02040504050005020304" pitchFamily="18" charset="-18"/>
              </a:rPr>
              <a:t>WYBRANE ZALEŻNOŚCI</a:t>
            </a:r>
            <a:endParaRPr lang="pl-PL" dirty="0">
              <a:solidFill>
                <a:schemeClr val="accent6">
                  <a:lumMod val="50000"/>
                </a:schemeClr>
              </a:solidFill>
              <a:latin typeface="Amasis MT Pro" panose="02040504050005020304" pitchFamily="18" charset="-18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>
                <a:solidFill>
                  <a:schemeClr val="accent6">
                    <a:lumMod val="50000"/>
                  </a:schemeClr>
                </a:solidFill>
                <a:latin typeface="Amasis MT Pro" panose="02040504050005020304" pitchFamily="18" charset="-18"/>
              </a:rPr>
              <a:t>Im większa aktywność publikacyjna tym większe prawdopodobieństwo publikowania po angielsku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>
                <a:solidFill>
                  <a:schemeClr val="accent6">
                    <a:lumMod val="50000"/>
                  </a:schemeClr>
                </a:solidFill>
                <a:latin typeface="Amasis MT Pro" panose="02040504050005020304" pitchFamily="18" charset="-18"/>
              </a:rPr>
              <a:t>Największe prawdopodobieństwo publikowania po angielsku: przedział wiekowy poniżej 40 roku życia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>
                <a:solidFill>
                  <a:schemeClr val="accent6">
                    <a:lumMod val="50000"/>
                  </a:schemeClr>
                </a:solidFill>
                <a:latin typeface="Amasis MT Pro" panose="02040504050005020304" pitchFamily="18" charset="-18"/>
              </a:rPr>
              <a:t>Im niższy wiek respondentów tym większe prawdopodobieństwo, że publikują oni w czasopismach zagranicznych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l-PL" dirty="0">
              <a:solidFill>
                <a:schemeClr val="accent6">
                  <a:lumMod val="50000"/>
                </a:schemeClr>
              </a:solidFill>
              <a:latin typeface="Amasis MT Pro" panose="02040504050005020304" pitchFamily="18" charset="-18"/>
            </a:endParaRPr>
          </a:p>
          <a:p>
            <a:endParaRPr lang="pl-PL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8FB15DAE-8796-2D80-34B8-6AFF24E84A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965269"/>
              </p:ext>
            </p:extLst>
          </p:nvPr>
        </p:nvGraphicFramePr>
        <p:xfrm>
          <a:off x="248586" y="525780"/>
          <a:ext cx="7806567" cy="6054314"/>
        </p:xfrm>
        <a:graphic>
          <a:graphicData uri="http://schemas.openxmlformats.org/drawingml/2006/table">
            <a:tbl>
              <a:tblPr firstRow="1" lastCol="1">
                <a:tableStyleId>{21E4AEA4-8DFA-4A89-87EB-49C32662AFE0}</a:tableStyleId>
              </a:tblPr>
              <a:tblGrid>
                <a:gridCol w="1687023">
                  <a:extLst>
                    <a:ext uri="{9D8B030D-6E8A-4147-A177-3AD203B41FA5}">
                      <a16:colId xmlns:a16="http://schemas.microsoft.com/office/drawing/2014/main" val="1902805705"/>
                    </a:ext>
                  </a:extLst>
                </a:gridCol>
                <a:gridCol w="1072814">
                  <a:extLst>
                    <a:ext uri="{9D8B030D-6E8A-4147-A177-3AD203B41FA5}">
                      <a16:colId xmlns:a16="http://schemas.microsoft.com/office/drawing/2014/main" val="870096110"/>
                    </a:ext>
                  </a:extLst>
                </a:gridCol>
                <a:gridCol w="1072814">
                  <a:extLst>
                    <a:ext uri="{9D8B030D-6E8A-4147-A177-3AD203B41FA5}">
                      <a16:colId xmlns:a16="http://schemas.microsoft.com/office/drawing/2014/main" val="480522829"/>
                    </a:ext>
                  </a:extLst>
                </a:gridCol>
                <a:gridCol w="1072814">
                  <a:extLst>
                    <a:ext uri="{9D8B030D-6E8A-4147-A177-3AD203B41FA5}">
                      <a16:colId xmlns:a16="http://schemas.microsoft.com/office/drawing/2014/main" val="1207643314"/>
                    </a:ext>
                  </a:extLst>
                </a:gridCol>
                <a:gridCol w="1072814">
                  <a:extLst>
                    <a:ext uri="{9D8B030D-6E8A-4147-A177-3AD203B41FA5}">
                      <a16:colId xmlns:a16="http://schemas.microsoft.com/office/drawing/2014/main" val="1624914552"/>
                    </a:ext>
                  </a:extLst>
                </a:gridCol>
                <a:gridCol w="1072814">
                  <a:extLst>
                    <a:ext uri="{9D8B030D-6E8A-4147-A177-3AD203B41FA5}">
                      <a16:colId xmlns:a16="http://schemas.microsoft.com/office/drawing/2014/main" val="1525047799"/>
                    </a:ext>
                  </a:extLst>
                </a:gridCol>
                <a:gridCol w="755474">
                  <a:extLst>
                    <a:ext uri="{9D8B030D-6E8A-4147-A177-3AD203B41FA5}">
                      <a16:colId xmlns:a16="http://schemas.microsoft.com/office/drawing/2014/main" val="590895387"/>
                    </a:ext>
                  </a:extLst>
                </a:gridCol>
              </a:tblGrid>
              <a:tr h="63700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 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922" marR="3922" marT="3922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Zawsze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922" marR="3922" marT="3922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W większości przypadków</a:t>
                      </a:r>
                      <a:endParaRPr lang="pl-PL" sz="1200" b="0" i="0" u="none" strike="noStrike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922" marR="3922" marT="3922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W około połowie przypadków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922" marR="3922" marT="3922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W niewielu przypadkach</a:t>
                      </a:r>
                      <a:endParaRPr lang="pl-PL" sz="1200" b="0" i="0" u="none" strike="noStrike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922" marR="3922" marT="3922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Nigdy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922" marR="3922" marT="3922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Średnia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masis MT Pro" panose="02040504050005020304" pitchFamily="18" charset="-18"/>
                          <a:ea typeface="+mn-ea"/>
                          <a:cs typeface="+mn-cs"/>
                        </a:rPr>
                        <a:t>[0-100]</a:t>
                      </a:r>
                    </a:p>
                    <a:p>
                      <a:pPr algn="ctr" fontAlgn="b">
                        <a:buNone/>
                      </a:pP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45071780"/>
                  </a:ext>
                </a:extLst>
              </a:tr>
              <a:tr h="131229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Sprawdza P. czy czasopismo, </a:t>
                      </a:r>
                      <a:b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</a:b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w którym ma zamiar opublikować artykuł, nie jest czasopismem podejrzewanym </a:t>
                      </a:r>
                      <a:b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</a:b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o praktyki drapieżne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61,0%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922" marR="3922" marT="392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23,6%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922" marR="3922" marT="392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1,5%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922" marR="3922" marT="392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6,1%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922" marR="3922" marT="392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7,7%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922" marR="3922" marT="392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81</a:t>
                      </a:r>
                      <a:endParaRPr lang="pl-PL" sz="1200" b="1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922" marR="3922" marT="3922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6960061"/>
                  </a:ext>
                </a:extLst>
              </a:tr>
              <a:tr h="679707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Publikuje P. artykuły napisane w języku angielskim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4,6%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922" marR="3922" marT="392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41,2%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922" marR="3922" marT="392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25,8%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922" marR="3922" marT="392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25,8%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922" marR="3922" marT="392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2,5%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922" marR="3922" marT="392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55</a:t>
                      </a:r>
                      <a:endParaRPr lang="pl-PL" sz="1200" b="1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922" marR="3922" marT="3922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8492437"/>
                  </a:ext>
                </a:extLst>
              </a:tr>
              <a:tr h="612404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Publikuje P. </a:t>
                      </a:r>
                      <a:b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</a:b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w czasopismach polskich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1,8%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922" marR="3922" marT="392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29,8%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922" marR="3922" marT="392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32,0%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922" marR="3922" marT="392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34,5%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922" marR="3922" marT="392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1,8%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922" marR="3922" marT="392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49</a:t>
                      </a:r>
                      <a:endParaRPr lang="pl-PL" sz="1200" b="1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922" marR="3922" marT="3922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3910537"/>
                  </a:ext>
                </a:extLst>
              </a:tr>
              <a:tr h="612404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Publikuje P. </a:t>
                      </a:r>
                      <a:b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</a:b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w czasopismach zagranicznych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1,5%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922" marR="3922" marT="392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32,0%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922" marR="3922" marT="392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29,2%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922" marR="3922" marT="392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29,5%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922" marR="3922" marT="392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7,7%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922" marR="3922" marT="392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48</a:t>
                      </a:r>
                      <a:endParaRPr lang="pl-PL" sz="1200" b="1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922" marR="3922" marT="3922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2015346"/>
                  </a:ext>
                </a:extLst>
              </a:tr>
              <a:tr h="99964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Występuje P. jako współautorka/ współautor </a:t>
                      </a:r>
                      <a:b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</a:b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w publikacjach </a:t>
                      </a:r>
                      <a:r>
                        <a:rPr lang="pl-PL" sz="1200" u="none" strike="noStrike" dirty="0" err="1">
                          <a:effectLst/>
                          <a:latin typeface="Amasis MT Pro" panose="02040504050005020304" pitchFamily="18" charset="-18"/>
                        </a:rPr>
                        <a:t>wieloautorskich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1,5%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922" marR="3922" marT="392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24,0%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922" marR="3922" marT="392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30,2%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922" marR="3922" marT="392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37,2%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922" marR="3922" marT="392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7,1%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922" marR="3922" marT="392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44</a:t>
                      </a:r>
                      <a:endParaRPr lang="pl-PL" sz="1200" b="1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922" marR="3922" marT="3922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1466000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Zaczyna P. od próby opublikowania artykułu w czasopiśmie z pierwszego </a:t>
                      </a:r>
                      <a:r>
                        <a:rPr lang="pl-PL" sz="1200" u="none" strike="noStrike" dirty="0" err="1">
                          <a:effectLst/>
                          <a:latin typeface="Amasis MT Pro" panose="02040504050005020304" pitchFamily="18" charset="-18"/>
                        </a:rPr>
                        <a:t>centyla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7,1%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922" marR="3922" marT="392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22,0%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922" marR="3922" marT="392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16,5%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922" marR="3922" marT="392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30,7%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922" marR="3922" marT="392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23,6%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922" marR="3922" marT="392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40</a:t>
                      </a:r>
                      <a:endParaRPr lang="pl-PL" sz="1200" b="1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3922" marR="3922" marT="3922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6568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919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A6E00E-20CA-AD06-7EC0-B966E5D750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6A70493-6975-FDD4-D962-F2142302C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49640" y="202474"/>
            <a:ext cx="3200400" cy="1473926"/>
          </a:xfrm>
        </p:spPr>
        <p:txBody>
          <a:bodyPr>
            <a:normAutofit/>
          </a:bodyPr>
          <a:lstStyle/>
          <a:p>
            <a:r>
              <a:rPr lang="pl-PL" sz="1900" dirty="0"/>
              <a:t>Jak ważne lub nieważne </a:t>
            </a:r>
            <a:br>
              <a:rPr lang="pl-PL" sz="1900" dirty="0"/>
            </a:br>
            <a:r>
              <a:rPr lang="pl-PL" sz="1900" dirty="0"/>
              <a:t>są dla P. przy wyborze czasopisma – miejsca publikacji następujące kwestie?: </a:t>
            </a:r>
            <a:endParaRPr lang="pl-PL" dirty="0"/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D9FDF61D-F528-2483-F088-5FD86E3DEA60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491FDD4A-3F4F-80FD-F0BF-0A9726665E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549640" y="1676399"/>
            <a:ext cx="3200400" cy="4779265"/>
          </a:xfrm>
        </p:spPr>
        <p:txBody>
          <a:bodyPr>
            <a:normAutofit fontScale="85000" lnSpcReduction="20000"/>
          </a:bodyPr>
          <a:lstStyle/>
          <a:p>
            <a:r>
              <a:rPr lang="pl-PL" b="1" dirty="0">
                <a:latin typeface="Amasis MT Pro" panose="02040504050005020304" pitchFamily="18" charset="-18"/>
              </a:rPr>
              <a:t>KOMENTARZ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>
                <a:latin typeface="Amasis MT Pro" panose="02040504050005020304" pitchFamily="18" charset="-18"/>
              </a:rPr>
              <a:t>Najważniejsze, żeby nie płacić za publikację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>
                <a:latin typeface="Amasis MT Pro" panose="02040504050005020304" pitchFamily="18" charset="-18"/>
              </a:rPr>
              <a:t>Punkty są (prawie) najważniejsze i póki co ważniejsze, niż IF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>
                <a:latin typeface="Amasis MT Pro" panose="02040504050005020304" pitchFamily="18" charset="-18"/>
              </a:rPr>
              <a:t>Druga najważniejsza kwestia: jakość </a:t>
            </a:r>
            <a:br>
              <a:rPr lang="pl-PL" dirty="0">
                <a:latin typeface="Amasis MT Pro" panose="02040504050005020304" pitchFamily="18" charset="-18"/>
              </a:rPr>
            </a:br>
            <a:r>
              <a:rPr lang="pl-PL" dirty="0">
                <a:latin typeface="Amasis MT Pro" panose="02040504050005020304" pitchFamily="18" charset="-18"/>
              </a:rPr>
              <a:t>i przydatność informacji zwrotnej (!!!)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>
                <a:latin typeface="Amasis MT Pro" panose="02040504050005020304" pitchFamily="18" charset="-18"/>
              </a:rPr>
              <a:t>Opinia środowiskowa się liczy!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>
                <a:latin typeface="Amasis MT Pro" panose="02040504050005020304" pitchFamily="18" charset="-18"/>
              </a:rPr>
              <a:t>3-cia misja chyba nie spędza nam snu </a:t>
            </a:r>
            <a:br>
              <a:rPr lang="pl-PL" dirty="0">
                <a:latin typeface="Amasis MT Pro" panose="02040504050005020304" pitchFamily="18" charset="-18"/>
              </a:rPr>
            </a:br>
            <a:r>
              <a:rPr lang="pl-PL" dirty="0">
                <a:latin typeface="Amasis MT Pro" panose="02040504050005020304" pitchFamily="18" charset="-18"/>
              </a:rPr>
              <a:t>z powiek (</a:t>
            </a:r>
            <a:r>
              <a:rPr lang="pl-PL" i="1" dirty="0">
                <a:latin typeface="Amasis MT Pro" panose="02040504050005020304" pitchFamily="18" charset="-18"/>
              </a:rPr>
              <a:t>szansa na dotarcie do czytelników spoza środowiska akademickiego </a:t>
            </a:r>
            <a:r>
              <a:rPr lang="pl-PL" dirty="0">
                <a:latin typeface="Amasis MT Pro" panose="02040504050005020304" pitchFamily="18" charset="-18"/>
              </a:rPr>
              <a:t>częściej zdecydowanie </a:t>
            </a:r>
            <a:br>
              <a:rPr lang="pl-PL" dirty="0">
                <a:latin typeface="Amasis MT Pro" panose="02040504050005020304" pitchFamily="18" charset="-18"/>
              </a:rPr>
            </a:br>
            <a:r>
              <a:rPr lang="pl-PL" dirty="0">
                <a:latin typeface="Amasis MT Pro" panose="02040504050005020304" pitchFamily="18" charset="-18"/>
              </a:rPr>
              <a:t>i raczej nieważna niż zdecydowanie </a:t>
            </a:r>
            <a:br>
              <a:rPr lang="pl-PL" dirty="0">
                <a:latin typeface="Amasis MT Pro" panose="02040504050005020304" pitchFamily="18" charset="-18"/>
              </a:rPr>
            </a:br>
            <a:r>
              <a:rPr lang="pl-PL" dirty="0">
                <a:latin typeface="Amasis MT Pro" panose="02040504050005020304" pitchFamily="18" charset="-18"/>
              </a:rPr>
              <a:t>i raczej ważna)</a:t>
            </a:r>
          </a:p>
          <a:p>
            <a:r>
              <a:rPr lang="pl-PL" b="1" dirty="0">
                <a:solidFill>
                  <a:schemeClr val="accent6">
                    <a:lumMod val="50000"/>
                  </a:schemeClr>
                </a:solidFill>
                <a:latin typeface="Amasis MT Pro" panose="02040504050005020304" pitchFamily="18" charset="-18"/>
              </a:rPr>
              <a:t>WYBRANE ZALEŻNOŚCI</a:t>
            </a:r>
            <a:endParaRPr lang="pl-PL" dirty="0">
              <a:solidFill>
                <a:schemeClr val="accent6">
                  <a:lumMod val="50000"/>
                </a:schemeClr>
              </a:solidFill>
              <a:latin typeface="Amasis MT Pro" panose="02040504050005020304" pitchFamily="18" charset="-18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>
                <a:solidFill>
                  <a:schemeClr val="accent6">
                    <a:lumMod val="50000"/>
                  </a:schemeClr>
                </a:solidFill>
                <a:latin typeface="Amasis MT Pro" panose="02040504050005020304" pitchFamily="18" charset="-18"/>
              </a:rPr>
              <a:t>Punktacja czasopisma: najmniej ważna dla profesorów tytularnych, najbardziej: dla adiunktów i profesorów uczelni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>
                <a:solidFill>
                  <a:schemeClr val="accent6">
                    <a:lumMod val="50000"/>
                  </a:schemeClr>
                </a:solidFill>
                <a:latin typeface="Amasis MT Pro" panose="02040504050005020304" pitchFamily="18" charset="-18"/>
              </a:rPr>
              <a:t>Otwarty dostęp: najmniej ważny dla profesorów tytularnych, najbardziej dla adiunktów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>
                <a:solidFill>
                  <a:schemeClr val="accent6">
                    <a:lumMod val="50000"/>
                  </a:schemeClr>
                </a:solidFill>
                <a:latin typeface="Amasis MT Pro" panose="02040504050005020304" pitchFamily="18" charset="-18"/>
              </a:rPr>
              <a:t>Informacja zwrotna: najważniejsza dla adiunktów, najmniej ważna dla profesorów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l-PL" dirty="0">
              <a:latin typeface="Amasis MT Pro" panose="02040504050005020304" pitchFamily="18" charset="-18"/>
            </a:endParaRP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AC64E5C4-18BC-3728-D322-4D9955EBB2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4149942"/>
              </p:ext>
            </p:extLst>
          </p:nvPr>
        </p:nvGraphicFramePr>
        <p:xfrm>
          <a:off x="162255" y="534125"/>
          <a:ext cx="7979230" cy="5584862"/>
        </p:xfrm>
        <a:graphic>
          <a:graphicData uri="http://schemas.openxmlformats.org/drawingml/2006/table">
            <a:tbl>
              <a:tblPr firstRow="1" lastCol="1">
                <a:tableStyleId>{21E4AEA4-8DFA-4A89-87EB-49C32662AFE0}</a:tableStyleId>
              </a:tblPr>
              <a:tblGrid>
                <a:gridCol w="2489505">
                  <a:extLst>
                    <a:ext uri="{9D8B030D-6E8A-4147-A177-3AD203B41FA5}">
                      <a16:colId xmlns:a16="http://schemas.microsoft.com/office/drawing/2014/main" val="157736325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1448820559"/>
                    </a:ext>
                  </a:extLst>
                </a:gridCol>
                <a:gridCol w="975360">
                  <a:extLst>
                    <a:ext uri="{9D8B030D-6E8A-4147-A177-3AD203B41FA5}">
                      <a16:colId xmlns:a16="http://schemas.microsoft.com/office/drawing/2014/main" val="559367758"/>
                    </a:ext>
                  </a:extLst>
                </a:gridCol>
                <a:gridCol w="924560">
                  <a:extLst>
                    <a:ext uri="{9D8B030D-6E8A-4147-A177-3AD203B41FA5}">
                      <a16:colId xmlns:a16="http://schemas.microsoft.com/office/drawing/2014/main" val="811958433"/>
                    </a:ext>
                  </a:extLst>
                </a:gridCol>
                <a:gridCol w="833120">
                  <a:extLst>
                    <a:ext uri="{9D8B030D-6E8A-4147-A177-3AD203B41FA5}">
                      <a16:colId xmlns:a16="http://schemas.microsoft.com/office/drawing/2014/main" val="4146486618"/>
                    </a:ext>
                  </a:extLst>
                </a:gridCol>
                <a:gridCol w="989570">
                  <a:extLst>
                    <a:ext uri="{9D8B030D-6E8A-4147-A177-3AD203B41FA5}">
                      <a16:colId xmlns:a16="http://schemas.microsoft.com/office/drawing/2014/main" val="1379418230"/>
                    </a:ext>
                  </a:extLst>
                </a:gridCol>
                <a:gridCol w="903515">
                  <a:extLst>
                    <a:ext uri="{9D8B030D-6E8A-4147-A177-3AD203B41FA5}">
                      <a16:colId xmlns:a16="http://schemas.microsoft.com/office/drawing/2014/main" val="611295744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 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Bardzo ważne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Raczej ważne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Trudno powiedzieć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Raczej nieważne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000" u="none" strike="noStrike" dirty="0">
                          <a:effectLst/>
                          <a:latin typeface="Amasis MT Pro" panose="02040504050005020304" pitchFamily="18" charset="-18"/>
                        </a:rPr>
                        <a:t>Zdecydowanie nieważne</a:t>
                      </a:r>
                      <a:endParaRPr lang="pl-PL" sz="10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Średnia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masis MT Pro" panose="02040504050005020304" pitchFamily="18" charset="-18"/>
                          <a:ea typeface="+mn-ea"/>
                          <a:cs typeface="+mn-cs"/>
                        </a:rPr>
                        <a:t>[0-100]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02134552"/>
                  </a:ext>
                </a:extLst>
              </a:tr>
              <a:tr h="13816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Bezpłatność publikacji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56,0%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31,6%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1,9%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8,0%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2,5%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83</a:t>
                      </a:r>
                      <a:endParaRPr lang="pl-PL" sz="1200" b="1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0822127"/>
                  </a:ext>
                </a:extLst>
              </a:tr>
              <a:tr h="276326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Liczba punktów na ministerialnej liście czasopism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39,3%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48,6%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0,6%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9,0%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2,5%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78</a:t>
                      </a:r>
                      <a:endParaRPr lang="pl-PL" sz="1200" b="1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5807550"/>
                  </a:ext>
                </a:extLst>
              </a:tr>
              <a:tr h="276326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Indeksowanie czasopisma </a:t>
                      </a:r>
                      <a:b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</a:b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w bazach </a:t>
                      </a:r>
                      <a:r>
                        <a:rPr lang="pl-PL" sz="1200" u="none" strike="noStrike" dirty="0" err="1">
                          <a:effectLst/>
                          <a:latin typeface="Amasis MT Pro" panose="02040504050005020304" pitchFamily="18" charset="-18"/>
                        </a:rPr>
                        <a:t>Scopus</a:t>
                      </a: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 i/ lub </a:t>
                      </a:r>
                      <a:b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</a:b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Web of Science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37,3%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41,4%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4,9%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13,3%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3,1%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74</a:t>
                      </a:r>
                      <a:endParaRPr lang="pl-PL" sz="1200" b="1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0949768"/>
                  </a:ext>
                </a:extLst>
              </a:tr>
              <a:tr h="13816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Jakość merytoryczna i przydatność informacji zwrotnej (zwłaszcza recenzji)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35,8%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41,0%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5,2%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16,0%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1,9%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73</a:t>
                      </a:r>
                      <a:endParaRPr lang="pl-PL" sz="1200" b="1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360922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200" u="none" strike="noStrike" dirty="0" err="1">
                          <a:effectLst/>
                          <a:latin typeface="Amasis MT Pro" panose="02040504050005020304" pitchFamily="18" charset="-18"/>
                        </a:rPr>
                        <a:t>Impact</a:t>
                      </a: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 </a:t>
                      </a:r>
                      <a:r>
                        <a:rPr lang="pl-PL" sz="1200" u="none" strike="noStrike" dirty="0" err="1">
                          <a:effectLst/>
                          <a:latin typeface="Amasis MT Pro" panose="02040504050005020304" pitchFamily="18" charset="-18"/>
                        </a:rPr>
                        <a:t>Factor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26,9%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46,4%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4,6%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17,3%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4,6%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68</a:t>
                      </a:r>
                      <a:endParaRPr lang="pl-PL" sz="1200" b="1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772466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Otwarty dostęp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25,3%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44,4%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4,3%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21,0%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4,9%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66</a:t>
                      </a:r>
                      <a:endParaRPr lang="pl-PL" sz="1200" b="1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8785861"/>
                  </a:ext>
                </a:extLst>
              </a:tr>
              <a:tr h="690816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Szybkość procesu recenzyjnego </a:t>
                      </a:r>
                      <a:b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</a:b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i czas oczekiwania na decyzję </a:t>
                      </a:r>
                      <a:b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</a:b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o przyjęciu artykułu do publikacji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18,9%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52,6%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2,5%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23,2%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2,8%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65</a:t>
                      </a:r>
                      <a:endParaRPr lang="pl-PL" sz="1200" b="1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635725"/>
                  </a:ext>
                </a:extLst>
              </a:tr>
              <a:tr h="276326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Czas oczekiwania na publikację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17,3%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51,5%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2,2%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25,6%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3,4%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63</a:t>
                      </a:r>
                      <a:endParaRPr lang="pl-PL" sz="1200" b="1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342473"/>
                  </a:ext>
                </a:extLst>
              </a:tr>
              <a:tr h="41448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Opinia o czasopiśmie w polskim środowisku socjologicznym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24,1%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37,7%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6,5%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23,1%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8,6%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61</a:t>
                      </a:r>
                      <a:endParaRPr lang="pl-PL" sz="1200" b="1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609495"/>
                  </a:ext>
                </a:extLst>
              </a:tr>
              <a:tr h="41448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Szansa na dotarcie do czytelników spoza środowiska akademickiego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9,6%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25,3%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12,0%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37,7%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15,4%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44</a:t>
                      </a:r>
                      <a:endParaRPr lang="pl-PL" sz="1200" b="1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2369778"/>
                  </a:ext>
                </a:extLst>
              </a:tr>
              <a:tr h="41448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Niewielki odsetek artykułów odrzucanych przez redakcję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3,4%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11,4%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12,7%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40,7%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31,8%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28</a:t>
                      </a:r>
                      <a:endParaRPr lang="pl-PL" sz="1200" b="1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5887096"/>
                  </a:ext>
                </a:extLst>
              </a:tr>
              <a:tr h="13816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Coś innego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28,2%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9,3%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58,6%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2,2%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1,8%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 -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457" marR="4457" marT="4457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07995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9987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AB35D6-2D5D-A7FF-5CFD-B5D07EF366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0FDA8D0-E56E-BD04-5D3C-C9210921B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49640" y="202474"/>
            <a:ext cx="3200400" cy="1234440"/>
          </a:xfrm>
        </p:spPr>
        <p:txBody>
          <a:bodyPr>
            <a:normAutofit/>
          </a:bodyPr>
          <a:lstStyle/>
          <a:p>
            <a:r>
              <a:rPr lang="pl-PL" sz="1900" dirty="0"/>
              <a:t>Jak ważne jest dla P., </a:t>
            </a:r>
            <a:br>
              <a:rPr lang="pl-PL" sz="1900" dirty="0"/>
            </a:br>
            <a:r>
              <a:rPr lang="pl-PL" sz="1900" dirty="0"/>
              <a:t>aby czasopisma naukowe, </a:t>
            </a:r>
            <a:br>
              <a:rPr lang="pl-PL" sz="1900" dirty="0"/>
            </a:br>
            <a:r>
              <a:rPr lang="pl-PL" sz="1900" dirty="0"/>
              <a:t>w których publikuje P. swoje artykuły: </a:t>
            </a:r>
            <a:endParaRPr lang="pl-PL" dirty="0"/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2F634784-7F3F-15AE-44BB-F80EA5332570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0B107E7C-46EA-FE40-AB28-823663A816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549640" y="1536192"/>
            <a:ext cx="3200400" cy="4178808"/>
          </a:xfrm>
        </p:spPr>
        <p:txBody>
          <a:bodyPr>
            <a:normAutofit/>
          </a:bodyPr>
          <a:lstStyle/>
          <a:p>
            <a:r>
              <a:rPr lang="pl-PL" b="1" dirty="0">
                <a:latin typeface="Amasis MT Pro" panose="02040504050005020304" pitchFamily="18" charset="-18"/>
              </a:rPr>
              <a:t>KOMENTARZ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>
                <a:latin typeface="Amasis MT Pro" panose="02040504050005020304" pitchFamily="18" charset="-18"/>
              </a:rPr>
              <a:t>Archiwa: wstęp wolny i darmowy!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>
                <a:latin typeface="Amasis MT Pro" panose="02040504050005020304" pitchFamily="18" charset="-18"/>
              </a:rPr>
              <a:t>Chcemy jasnych procedur dotyczących AI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>
                <a:latin typeface="Amasis MT Pro" panose="02040504050005020304" pitchFamily="18" charset="-18"/>
              </a:rPr>
              <a:t>Powoli żegnamy się z papierem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>
                <a:latin typeface="Amasis MT Pro" panose="02040504050005020304" pitchFamily="18" charset="-18"/>
              </a:rPr>
              <a:t>Tradycja ma znaczenie!</a:t>
            </a:r>
          </a:p>
          <a:p>
            <a:r>
              <a:rPr lang="pl-PL" b="1" dirty="0">
                <a:solidFill>
                  <a:schemeClr val="accent6">
                    <a:lumMod val="50000"/>
                  </a:schemeClr>
                </a:solidFill>
                <a:latin typeface="Amasis MT Pro" panose="02040504050005020304" pitchFamily="18" charset="-18"/>
              </a:rPr>
              <a:t>WYBRANE ZALEŻNOŚCI</a:t>
            </a:r>
            <a:endParaRPr lang="pl-PL" dirty="0">
              <a:solidFill>
                <a:schemeClr val="accent6">
                  <a:lumMod val="50000"/>
                </a:schemeClr>
              </a:solidFill>
              <a:latin typeface="Amasis MT Pro" panose="02040504050005020304" pitchFamily="18" charset="-18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>
                <a:solidFill>
                  <a:schemeClr val="accent6">
                    <a:lumMod val="50000"/>
                  </a:schemeClr>
                </a:solidFill>
                <a:latin typeface="Amasis MT Pro" panose="02040504050005020304" pitchFamily="18" charset="-18"/>
              </a:rPr>
              <a:t>Wieloletnia tradycja tytułu najważniejsza dla profesorów, najmniej ważna dla adiunktów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>
                <a:solidFill>
                  <a:schemeClr val="accent6">
                    <a:lumMod val="50000"/>
                  </a:schemeClr>
                </a:solidFill>
                <a:latin typeface="Amasis MT Pro" panose="02040504050005020304" pitchFamily="18" charset="-18"/>
              </a:rPr>
              <a:t>Bezpłatna dostępność archiwalnych numerów czasopisma najmniej ważna dla profesorów, najbardziej dla adiunktów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l-PL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009AC31D-E7F3-E20F-C721-FBC03D84E7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3797145"/>
              </p:ext>
            </p:extLst>
          </p:nvPr>
        </p:nvGraphicFramePr>
        <p:xfrm>
          <a:off x="184029" y="979713"/>
          <a:ext cx="7935681" cy="4251960"/>
        </p:xfrm>
        <a:graphic>
          <a:graphicData uri="http://schemas.openxmlformats.org/drawingml/2006/table">
            <a:tbl>
              <a:tblPr firstRow="1" lastCol="1">
                <a:tableStyleId>{21E4AEA4-8DFA-4A89-87EB-49C32662AFE0}</a:tableStyleId>
              </a:tblPr>
              <a:tblGrid>
                <a:gridCol w="2144486">
                  <a:extLst>
                    <a:ext uri="{9D8B030D-6E8A-4147-A177-3AD203B41FA5}">
                      <a16:colId xmlns:a16="http://schemas.microsoft.com/office/drawing/2014/main" val="207255332"/>
                    </a:ext>
                  </a:extLst>
                </a:gridCol>
                <a:gridCol w="1004645">
                  <a:extLst>
                    <a:ext uri="{9D8B030D-6E8A-4147-A177-3AD203B41FA5}">
                      <a16:colId xmlns:a16="http://schemas.microsoft.com/office/drawing/2014/main" val="1577456781"/>
                    </a:ext>
                  </a:extLst>
                </a:gridCol>
                <a:gridCol w="1004645">
                  <a:extLst>
                    <a:ext uri="{9D8B030D-6E8A-4147-A177-3AD203B41FA5}">
                      <a16:colId xmlns:a16="http://schemas.microsoft.com/office/drawing/2014/main" val="1487018411"/>
                    </a:ext>
                  </a:extLst>
                </a:gridCol>
                <a:gridCol w="1004645">
                  <a:extLst>
                    <a:ext uri="{9D8B030D-6E8A-4147-A177-3AD203B41FA5}">
                      <a16:colId xmlns:a16="http://schemas.microsoft.com/office/drawing/2014/main" val="2965093816"/>
                    </a:ext>
                  </a:extLst>
                </a:gridCol>
                <a:gridCol w="894036">
                  <a:extLst>
                    <a:ext uri="{9D8B030D-6E8A-4147-A177-3AD203B41FA5}">
                      <a16:colId xmlns:a16="http://schemas.microsoft.com/office/drawing/2014/main" val="1404167510"/>
                    </a:ext>
                  </a:extLst>
                </a:gridCol>
                <a:gridCol w="1115254">
                  <a:extLst>
                    <a:ext uri="{9D8B030D-6E8A-4147-A177-3AD203B41FA5}">
                      <a16:colId xmlns:a16="http://schemas.microsoft.com/office/drawing/2014/main" val="242103697"/>
                    </a:ext>
                  </a:extLst>
                </a:gridCol>
                <a:gridCol w="767970">
                  <a:extLst>
                    <a:ext uri="{9D8B030D-6E8A-4147-A177-3AD203B41FA5}">
                      <a16:colId xmlns:a16="http://schemas.microsoft.com/office/drawing/2014/main" val="967047542"/>
                    </a:ext>
                  </a:extLst>
                </a:gridCol>
              </a:tblGrid>
              <a:tr h="53907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 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772" marR="4772" marT="4772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Bardzo ważne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772" marR="4772" marT="4772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Raczej ważne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772" marR="4772" marT="4772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Trudno powiedzieć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772" marR="4772" marT="4772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Raczej nieważne</a:t>
                      </a:r>
                      <a:endParaRPr lang="pl-PL" sz="1200" b="0" i="0" u="none" strike="noStrike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772" marR="4772" marT="4772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Zdecydowanie nieważne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772" marR="4772" marT="4772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200" u="none" strike="noStrike" dirty="0">
                        <a:effectLst/>
                        <a:latin typeface="Amasis MT Pro" panose="02040504050005020304" pitchFamily="18" charset="-18"/>
                      </a:endParaRPr>
                    </a:p>
                    <a:p>
                      <a:pPr algn="l" fontAlgn="b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Średnia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masis MT Pro" panose="02040504050005020304" pitchFamily="18" charset="-18"/>
                          <a:ea typeface="+mn-ea"/>
                          <a:cs typeface="+mn-cs"/>
                        </a:rPr>
                        <a:t>[0-100]</a:t>
                      </a:r>
                    </a:p>
                    <a:p>
                      <a:pPr algn="ctr" fontAlgn="b">
                        <a:buNone/>
                      </a:pP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77412349"/>
                  </a:ext>
                </a:extLst>
              </a:tr>
              <a:tr h="177982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Udostępniały bezpłatnie zawartość wcześniejszych numerów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39,9%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772" marR="4772" marT="47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41,5%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772" marR="4772" marT="47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4,0%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772" marR="4772" marT="47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10,3%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772" marR="4772" marT="47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4,3%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772" marR="4772" marT="47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76</a:t>
                      </a:r>
                      <a:endParaRPr lang="pl-PL" sz="1200" b="1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772" marR="4772" marT="4772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0838170"/>
                  </a:ext>
                </a:extLst>
              </a:tr>
              <a:tr h="177982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Posiadały procedury służące zwalczaniu nieuczciwego wykorzystywania sztucznej inteligencji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35,3%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772" marR="4772" marT="47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40,7%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772" marR="4772" marT="47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7,3%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772" marR="4772" marT="47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11,3%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772" marR="4772" marT="47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5,3%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772" marR="4772" marT="47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72</a:t>
                      </a:r>
                      <a:endParaRPr lang="pl-PL" sz="1200" b="1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772" marR="4772" marT="4772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3482256"/>
                  </a:ext>
                </a:extLst>
              </a:tr>
              <a:tr h="177982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Miały wieloletnią tradycję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16,3%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772" marR="4772" marT="47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44,3%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772" marR="4772" marT="47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4,0%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772" marR="4772" marT="47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27,0%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772" marR="4772" marT="47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8,3%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772" marR="4772" marT="47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58</a:t>
                      </a:r>
                      <a:endParaRPr lang="pl-PL" sz="1200" b="1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772" marR="4772" marT="4772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2407649"/>
                  </a:ext>
                </a:extLst>
              </a:tr>
              <a:tr h="44375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Respektowały dobre praktyki w zakresie ochrony środowiska przyrodniczego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15,7%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772" marR="4772" marT="47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37,7%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772" marR="4772" marT="47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12,3%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772" marR="4772" marT="47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20,7%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772" marR="4772" marT="47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13,7%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772" marR="4772" marT="47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55</a:t>
                      </a:r>
                      <a:endParaRPr lang="pl-PL" sz="1200" b="1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772" marR="4772" marT="4772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4400544"/>
                  </a:ext>
                </a:extLst>
              </a:tr>
              <a:tr h="29583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Były czasopismami zarejestrowanymi w Polsce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8,0%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772" marR="4772" marT="47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21,7%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772" marR="4772" marT="47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11,3%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772" marR="4772" marT="47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28,0%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772" marR="4772" marT="47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31,0%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772" marR="4772" marT="47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37</a:t>
                      </a:r>
                      <a:endParaRPr lang="pl-PL" sz="1200" b="1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772" marR="4772" marT="4772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3191671"/>
                  </a:ext>
                </a:extLst>
              </a:tr>
              <a:tr h="44375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Były w dalszym ciągu dostępne także w wersji papierowej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6,3%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772" marR="4772" marT="47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13,0%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772" marR="4772" marT="47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3,3%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772" marR="4772" marT="47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36,7%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772" marR="4772" marT="47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40,7%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772" marR="4772" marT="47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27</a:t>
                      </a:r>
                      <a:endParaRPr lang="pl-PL" sz="1200" b="1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772" marR="4772" marT="4772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07256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53559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22EC0C-F951-2AF4-BCD3-D7F272356B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D2B8EE1-7C3C-7454-5FD6-C1BD88906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49640" y="333102"/>
            <a:ext cx="3200400" cy="1234440"/>
          </a:xfrm>
        </p:spPr>
        <p:txBody>
          <a:bodyPr anchor="t" anchorCtr="0">
            <a:noAutofit/>
          </a:bodyPr>
          <a:lstStyle/>
          <a:p>
            <a:r>
              <a:rPr lang="pl-PL" sz="1900" dirty="0"/>
              <a:t>Liczba artykułów </a:t>
            </a:r>
            <a:br>
              <a:rPr lang="pl-PL" sz="1900" dirty="0"/>
            </a:br>
            <a:r>
              <a:rPr lang="pl-PL" sz="1900" dirty="0"/>
              <a:t>w ostatnich 5 latach artykułów </a:t>
            </a:r>
            <a:br>
              <a:rPr lang="pl-PL" sz="1900" dirty="0"/>
            </a:br>
            <a:r>
              <a:rPr lang="pl-PL" sz="1400" dirty="0"/>
              <a:t>(zarówno opublikowanych, </a:t>
            </a:r>
            <a:br>
              <a:rPr lang="pl-PL" sz="1400" dirty="0"/>
            </a:br>
            <a:r>
              <a:rPr lang="pl-PL" sz="1400" dirty="0"/>
              <a:t>jak i nieprzyjętych do druku </a:t>
            </a:r>
            <a:br>
              <a:rPr lang="pl-PL" sz="1400" dirty="0"/>
            </a:br>
            <a:r>
              <a:rPr lang="pl-PL" sz="1400" dirty="0"/>
              <a:t>bądź znajdujących się na etapie Recenzowania)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383728A5-090E-14D1-49D9-980C107D4979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00BA848F-57A0-B28F-4059-191E450ACF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549640" y="2194560"/>
            <a:ext cx="3200400" cy="3520440"/>
          </a:xfrm>
        </p:spPr>
        <p:txBody>
          <a:bodyPr>
            <a:normAutofit lnSpcReduction="10000"/>
          </a:bodyPr>
          <a:lstStyle/>
          <a:p>
            <a:r>
              <a:rPr lang="pl-PL" b="1" dirty="0">
                <a:latin typeface="Amasis MT Pro" panose="02040504050005020304" pitchFamily="18" charset="-18"/>
              </a:rPr>
              <a:t>KOMENTARZ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>
                <a:latin typeface="Amasis MT Pro" panose="02040504050005020304" pitchFamily="18" charset="-18"/>
              </a:rPr>
              <a:t>Najwięcej z nas podejmuje od 1 do 5 </a:t>
            </a:r>
            <a:r>
              <a:rPr lang="pl-PL" u="sng" dirty="0">
                <a:latin typeface="Amasis MT Pro" panose="02040504050005020304" pitchFamily="18" charset="-18"/>
              </a:rPr>
              <a:t>prób</a:t>
            </a:r>
            <a:r>
              <a:rPr lang="pl-PL" dirty="0">
                <a:latin typeface="Amasis MT Pro" panose="02040504050005020304" pitchFamily="18" charset="-18"/>
              </a:rPr>
              <a:t> publikacji na 5 lat... Trochę mało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>
                <a:latin typeface="Amasis MT Pro" panose="02040504050005020304" pitchFamily="18" charset="-18"/>
              </a:rPr>
              <a:t>Nieznacznie częściej próbujemy publikować w czasopismach zagranicznych </a:t>
            </a:r>
          </a:p>
          <a:p>
            <a:r>
              <a:rPr lang="pl-PL" b="1" dirty="0">
                <a:solidFill>
                  <a:schemeClr val="accent6">
                    <a:lumMod val="50000"/>
                  </a:schemeClr>
                </a:solidFill>
                <a:latin typeface="Amasis MT Pro" panose="02040504050005020304" pitchFamily="18" charset="-18"/>
              </a:rPr>
              <a:t>WYBRANE ZALEŻNOŚCI</a:t>
            </a:r>
            <a:endParaRPr lang="pl-PL" dirty="0">
              <a:solidFill>
                <a:schemeClr val="accent6">
                  <a:lumMod val="50000"/>
                </a:schemeClr>
              </a:solidFill>
              <a:latin typeface="Amasis MT Pro" panose="02040504050005020304" pitchFamily="18" charset="-18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>
                <a:solidFill>
                  <a:schemeClr val="accent6">
                    <a:lumMod val="50000"/>
                  </a:schemeClr>
                </a:solidFill>
                <a:latin typeface="Amasis MT Pro" panose="02040504050005020304" pitchFamily="18" charset="-18"/>
              </a:rPr>
              <a:t>Przynależność do grupy osób poniżej 40 roku życia zwiększa prawdopodobieństwo, że liczba artykułów wysłanych do redakcji polskich czasopism będzie poniżej średniej dla całej próby</a:t>
            </a:r>
            <a:endParaRPr lang="pl-PL" dirty="0">
              <a:latin typeface="Amasis MT Pro" panose="02040504050005020304" pitchFamily="18" charset="-18"/>
            </a:endParaRP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4A2BF455-3F6A-4E6C-C484-B1C679F1C3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9329069"/>
              </p:ext>
            </p:extLst>
          </p:nvPr>
        </p:nvGraphicFramePr>
        <p:xfrm>
          <a:off x="366906" y="1872066"/>
          <a:ext cx="7569927" cy="1920240"/>
        </p:xfrm>
        <a:graphic>
          <a:graphicData uri="http://schemas.openxmlformats.org/drawingml/2006/table">
            <a:tbl>
              <a:tblPr firstRow="1" lastCol="1">
                <a:tableStyleId>{21E4AEA4-8DFA-4A89-87EB-49C32662AFE0}</a:tableStyleId>
              </a:tblPr>
              <a:tblGrid>
                <a:gridCol w="1942011">
                  <a:extLst>
                    <a:ext uri="{9D8B030D-6E8A-4147-A177-3AD203B41FA5}">
                      <a16:colId xmlns:a16="http://schemas.microsoft.com/office/drawing/2014/main" val="337663136"/>
                    </a:ext>
                  </a:extLst>
                </a:gridCol>
                <a:gridCol w="803988">
                  <a:extLst>
                    <a:ext uri="{9D8B030D-6E8A-4147-A177-3AD203B41FA5}">
                      <a16:colId xmlns:a16="http://schemas.microsoft.com/office/drawing/2014/main" val="2943160826"/>
                    </a:ext>
                  </a:extLst>
                </a:gridCol>
                <a:gridCol w="803988">
                  <a:extLst>
                    <a:ext uri="{9D8B030D-6E8A-4147-A177-3AD203B41FA5}">
                      <a16:colId xmlns:a16="http://schemas.microsoft.com/office/drawing/2014/main" val="3737541939"/>
                    </a:ext>
                  </a:extLst>
                </a:gridCol>
                <a:gridCol w="803988">
                  <a:extLst>
                    <a:ext uri="{9D8B030D-6E8A-4147-A177-3AD203B41FA5}">
                      <a16:colId xmlns:a16="http://schemas.microsoft.com/office/drawing/2014/main" val="2458350474"/>
                    </a:ext>
                  </a:extLst>
                </a:gridCol>
                <a:gridCol w="803988">
                  <a:extLst>
                    <a:ext uri="{9D8B030D-6E8A-4147-A177-3AD203B41FA5}">
                      <a16:colId xmlns:a16="http://schemas.microsoft.com/office/drawing/2014/main" val="3869031420"/>
                    </a:ext>
                  </a:extLst>
                </a:gridCol>
                <a:gridCol w="803988">
                  <a:extLst>
                    <a:ext uri="{9D8B030D-6E8A-4147-A177-3AD203B41FA5}">
                      <a16:colId xmlns:a16="http://schemas.microsoft.com/office/drawing/2014/main" val="1333308815"/>
                    </a:ext>
                  </a:extLst>
                </a:gridCol>
                <a:gridCol w="803988">
                  <a:extLst>
                    <a:ext uri="{9D8B030D-6E8A-4147-A177-3AD203B41FA5}">
                      <a16:colId xmlns:a16="http://schemas.microsoft.com/office/drawing/2014/main" val="3273351368"/>
                    </a:ext>
                  </a:extLst>
                </a:gridCol>
                <a:gridCol w="803988">
                  <a:extLst>
                    <a:ext uri="{9D8B030D-6E8A-4147-A177-3AD203B41FA5}">
                      <a16:colId xmlns:a16="http://schemas.microsoft.com/office/drawing/2014/main" val="743658256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 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551" marR="4551" marT="4551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0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551" marR="4551" marT="45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1-5</a:t>
                      </a:r>
                      <a:endParaRPr lang="pl-PL" sz="1200" b="0" i="0" u="none" strike="noStrike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551" marR="4551" marT="45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6-10</a:t>
                      </a:r>
                      <a:endParaRPr lang="pl-PL" sz="1200" b="0" i="0" u="none" strike="noStrike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551" marR="4551" marT="45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11-20</a:t>
                      </a:r>
                      <a:endParaRPr lang="pl-PL" sz="1200" b="0" i="0" u="none" strike="noStrike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551" marR="4551" marT="45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więcej niż 20</a:t>
                      </a:r>
                      <a:endParaRPr lang="pl-PL" sz="1200" b="0" i="0" u="none" strike="noStrike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551" marR="4551" marT="45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wolę nie podawać</a:t>
                      </a:r>
                      <a:endParaRPr lang="pl-PL" sz="1200" b="0" i="0" u="none" strike="noStrike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551" marR="4551" marT="45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pl-PL" sz="1200" u="none" strike="noStrike" dirty="0">
                        <a:effectLst/>
                        <a:latin typeface="Amasis MT Pro" panose="02040504050005020304" pitchFamily="18" charset="-18"/>
                      </a:endParaRPr>
                    </a:p>
                    <a:p>
                      <a:pPr algn="ctr" fontAlgn="b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Średnia</a:t>
                      </a:r>
                    </a:p>
                    <a:p>
                      <a:pPr algn="ctr" fontAlgn="b">
                        <a:buNone/>
                      </a:pP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551" marR="4551" marT="4551" marB="0" anchor="ctr"/>
                </a:tc>
                <a:extLst>
                  <a:ext uri="{0D108BD9-81ED-4DB2-BD59-A6C34878D82A}">
                    <a16:rowId xmlns:a16="http://schemas.microsoft.com/office/drawing/2014/main" val="3426226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Liczba artykułów </a:t>
                      </a:r>
                      <a:b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</a:b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w ostatnich 5 latach - czasopisma polskie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4,0%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551" marR="4551" marT="45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53,7%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551" marR="4551" marT="45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27,3%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551" marR="4551" marT="45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6,3%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551" marR="4551" marT="45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6,3%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551" marR="4551" marT="45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2,3%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551" marR="4551" marT="45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6,5</a:t>
                      </a:r>
                      <a:endParaRPr lang="pl-PL" sz="1200" b="1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551" marR="4551" marT="4551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7279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Liczba artykułów </a:t>
                      </a:r>
                      <a:b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</a:b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w ostatnich 5 latach - czasopisma zagraniczne</a:t>
                      </a:r>
                      <a:endParaRPr lang="pl-PL" sz="1200" b="0" i="0" u="none" strike="noStrike" dirty="0">
                        <a:solidFill>
                          <a:srgbClr val="264A60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8,0%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551" marR="4551" marT="45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>
                          <a:effectLst/>
                          <a:latin typeface="Amasis MT Pro" panose="02040504050005020304" pitchFamily="18" charset="-18"/>
                        </a:rPr>
                        <a:t>45,0%</a:t>
                      </a:r>
                      <a:endParaRPr lang="pl-PL" sz="1200" b="0" i="0" u="none" strike="noStrike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551" marR="4551" marT="45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25,0%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551" marR="4551" marT="45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12,0%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551" marR="4551" marT="45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7,0%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551" marR="4551" marT="45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3,0%</a:t>
                      </a:r>
                      <a:endParaRPr lang="pl-PL" sz="1200" b="0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551" marR="4551" marT="45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u="none" strike="noStrike" dirty="0">
                          <a:effectLst/>
                          <a:latin typeface="Amasis MT Pro" panose="02040504050005020304" pitchFamily="18" charset="-18"/>
                        </a:rPr>
                        <a:t>7,2</a:t>
                      </a:r>
                      <a:endParaRPr lang="pl-PL" sz="1200" b="1" i="0" u="none" strike="noStrike" dirty="0">
                        <a:solidFill>
                          <a:srgbClr val="010205"/>
                        </a:solidFill>
                        <a:effectLst/>
                        <a:latin typeface="Amasis MT Pro" panose="02040504050005020304" pitchFamily="18" charset="-18"/>
                      </a:endParaRPr>
                    </a:p>
                  </a:txBody>
                  <a:tcPr marL="4551" marR="4551" marT="4551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30929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04506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rewniana czcionka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{3010E779-1D90-48BC-BF34-670426F03F36}TF2ec419c9-97c3-4958-b02a-0886397d33af79db3c04-9304b78af891</Template>
  <TotalTime>794</TotalTime>
  <Words>1686</Words>
  <Application>Microsoft Office PowerPoint</Application>
  <PresentationFormat>Panoramiczny</PresentationFormat>
  <Paragraphs>465</Paragraphs>
  <Slides>12</Slides>
  <Notes>6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9" baseType="lpstr">
      <vt:lpstr>Amasis MT Pro</vt:lpstr>
      <vt:lpstr>Arial</vt:lpstr>
      <vt:lpstr>Calibri</vt:lpstr>
      <vt:lpstr>Rockwell</vt:lpstr>
      <vt:lpstr>Rockwell Condensed</vt:lpstr>
      <vt:lpstr>Wingdings</vt:lpstr>
      <vt:lpstr>Drewniana czcionka</vt:lpstr>
      <vt:lpstr>Strategie publikacyjne  oraz oczekiwania wobec czasopism socjologicznych</vt:lpstr>
      <vt:lpstr>Najważniejsze informacje  o badaniu</vt:lpstr>
      <vt:lpstr>Charakterystyka próby badawczej     </vt:lpstr>
      <vt:lpstr>  Czym są dla P. artykuły, które przygotowuje P.  z myślą o ich opublikowaniu  w czasopiśmie naukowym?      </vt:lpstr>
      <vt:lpstr>W jakim stopniu zgadza się P. lub nie zgadza  z poniższymi stwierdzeniami?</vt:lpstr>
      <vt:lpstr>Chcielibyśmy zapytać  o P. strategię publikacyjną. Jak często: </vt:lpstr>
      <vt:lpstr>Jak ważne lub nieważne  są dla P. przy wyborze czasopisma – miejsca publikacji następujące kwestie?: </vt:lpstr>
      <vt:lpstr>Jak ważne jest dla P.,  aby czasopisma naukowe,  w których publikuje P. swoje artykuły: </vt:lpstr>
      <vt:lpstr>Liczba artykułów  w ostatnich 5 latach artykułów  (zarówno opublikowanych,  jak i nieprzyjętych do druku  bądź znajdujących się na etapie Recenzowania)</vt:lpstr>
      <vt:lpstr>  „wielka piątka”</vt:lpstr>
      <vt:lpstr>Publikowanie w polskich czasopismach socjologicznych...</vt:lpstr>
      <vt:lpstr>Dziękuję za uwagę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Rafał Drozdowski</dc:creator>
  <cp:lastModifiedBy>Anna Zakrzewska</cp:lastModifiedBy>
  <cp:revision>17</cp:revision>
  <dcterms:created xsi:type="dcterms:W3CDTF">2025-09-10T11:57:44Z</dcterms:created>
  <dcterms:modified xsi:type="dcterms:W3CDTF">2025-09-15T06:24:45Z</dcterms:modified>
</cp:coreProperties>
</file>